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3" r:id="rId3"/>
    <p:sldId id="284" r:id="rId4"/>
    <p:sldId id="319" r:id="rId5"/>
    <p:sldId id="286" r:id="rId6"/>
    <p:sldId id="303" r:id="rId7"/>
    <p:sldId id="304" r:id="rId8"/>
    <p:sldId id="308" r:id="rId9"/>
    <p:sldId id="322" r:id="rId10"/>
    <p:sldId id="329" r:id="rId11"/>
    <p:sldId id="345" r:id="rId12"/>
    <p:sldId id="343" r:id="rId13"/>
    <p:sldId id="331" r:id="rId14"/>
    <p:sldId id="324" r:id="rId15"/>
    <p:sldId id="327" r:id="rId16"/>
    <p:sldId id="341" r:id="rId17"/>
    <p:sldId id="3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6127" autoAdjust="0"/>
  </p:normalViewPr>
  <p:slideViewPr>
    <p:cSldViewPr>
      <p:cViewPr varScale="1">
        <p:scale>
          <a:sx n="96" d="100"/>
          <a:sy n="96" d="100"/>
        </p:scale>
        <p:origin x="13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70AEA-B492-45CC-9EE7-94D834507BDB}" type="datetimeFigureOut">
              <a:rPr lang="en-IE" smtClean="0"/>
              <a:t>01/04/2019</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34663-F727-4ADC-972D-F9700D0BB895}" type="slidenum">
              <a:rPr lang="en-IE" smtClean="0"/>
              <a:t>‹#›</a:t>
            </a:fld>
            <a:endParaRPr lang="en-IE"/>
          </a:p>
        </p:txBody>
      </p:sp>
    </p:spTree>
    <p:extLst>
      <p:ext uri="{BB962C8B-B14F-4D97-AF65-F5344CB8AC3E}">
        <p14:creationId xmlns:p14="http://schemas.microsoft.com/office/powerpoint/2010/main" val="50498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purpose</a:t>
            </a:r>
            <a:r>
              <a:rPr lang="en-GB" baseline="0" dirty="0" smtClean="0"/>
              <a:t> of this presentation is to introduce current trends and explore their impact on catering operations.  It will also identify </a:t>
            </a:r>
            <a:r>
              <a:rPr lang="en-IE" sz="1200" dirty="0" smtClean="0">
                <a:latin typeface="Verdana" panose="020B0604030504040204" pitchFamily="34" charset="0"/>
                <a:ea typeface="Verdana" panose="020B0604030504040204" pitchFamily="34" charset="0"/>
                <a:cs typeface="Verdana" panose="020B0604030504040204" pitchFamily="34" charset="0"/>
              </a:rPr>
              <a:t>what catering operations can do to adapt to current trends and</a:t>
            </a:r>
            <a:r>
              <a:rPr lang="en-IE" sz="1200" baseline="0" dirty="0" smtClean="0">
                <a:latin typeface="Verdana" panose="020B0604030504040204" pitchFamily="34" charset="0"/>
                <a:ea typeface="Verdana" panose="020B0604030504040204" pitchFamily="34" charset="0"/>
                <a:cs typeface="Verdana" panose="020B0604030504040204" pitchFamily="34" charset="0"/>
              </a:rPr>
              <a:t> move towards becoming a sustainable food operation.  </a:t>
            </a:r>
            <a:r>
              <a:rPr lang="en-IE" sz="1200" dirty="0" smtClean="0">
                <a:latin typeface="Verdana" panose="020B0604030504040204" pitchFamily="34" charset="0"/>
                <a:ea typeface="Verdana" panose="020B0604030504040204" pitchFamily="34" charset="0"/>
                <a:cs typeface="Verdana" panose="020B0604030504040204" pitchFamily="34" charset="0"/>
              </a:rPr>
              <a:t>  </a:t>
            </a:r>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a:t>
            </a:fld>
            <a:endParaRPr lang="en-IE"/>
          </a:p>
        </p:txBody>
      </p:sp>
    </p:spTree>
    <p:extLst>
      <p:ext uri="{BB962C8B-B14F-4D97-AF65-F5344CB8AC3E}">
        <p14:creationId xmlns:p14="http://schemas.microsoft.com/office/powerpoint/2010/main" val="69371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a:t>
            </a:r>
            <a:r>
              <a:rPr lang="en-GB" baseline="0" dirty="0" smtClean="0"/>
              <a:t> slides identify some actions a catering business might adopt to respond to shifting consumer values.</a:t>
            </a:r>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10</a:t>
            </a:fld>
            <a:endParaRPr lang="en-IE"/>
          </a:p>
        </p:txBody>
      </p:sp>
    </p:spTree>
    <p:extLst>
      <p:ext uri="{BB962C8B-B14F-4D97-AF65-F5344CB8AC3E}">
        <p14:creationId xmlns:p14="http://schemas.microsoft.com/office/powerpoint/2010/main" val="328114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t</a:t>
            </a:r>
            <a:r>
              <a:rPr lang="en-GB" dirty="0" smtClean="0"/>
              <a:t>he preferences and habits of millennials will be key drivers of change in the consumer</a:t>
            </a:r>
            <a:r>
              <a:rPr lang="en-GB" baseline="0" dirty="0" smtClean="0"/>
              <a:t> world over the next decade and beyond.  </a:t>
            </a:r>
            <a:r>
              <a:rPr lang="en-GB" dirty="0" smtClean="0"/>
              <a:t> </a:t>
            </a:r>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11</a:t>
            </a:fld>
            <a:endParaRPr lang="en-IE"/>
          </a:p>
        </p:txBody>
      </p:sp>
    </p:spTree>
    <p:extLst>
      <p:ext uri="{BB962C8B-B14F-4D97-AF65-F5344CB8AC3E}">
        <p14:creationId xmlns:p14="http://schemas.microsoft.com/office/powerpoint/2010/main" val="77792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a:t>
            </a:r>
            <a:r>
              <a:rPr lang="en-GB" baseline="0" dirty="0" smtClean="0"/>
              <a:t> t</a:t>
            </a:r>
            <a:r>
              <a:rPr lang="en-GB" dirty="0" smtClean="0"/>
              <a:t>ransparent food labelling means providing information that goes beyond the nutrition facts label.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involves providing information on where food comes from, how it is made –whether or not it has been genetically modified, and what ingredients are inside. </a:t>
            </a:r>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12</a:t>
            </a:fld>
            <a:endParaRPr lang="en-IE"/>
          </a:p>
        </p:txBody>
      </p:sp>
    </p:spTree>
    <p:extLst>
      <p:ext uri="{BB962C8B-B14F-4D97-AF65-F5344CB8AC3E}">
        <p14:creationId xmlns:p14="http://schemas.microsoft.com/office/powerpoint/2010/main" val="12537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t</a:t>
            </a:r>
            <a:r>
              <a:rPr lang="en-GB" dirty="0" smtClean="0"/>
              <a:t>he hospitality sector has historically had a dramatic environmental impact through energy and water consumption, use of consumable and durable goods, and solid and hazardous waste creation. </a:t>
            </a:r>
          </a:p>
          <a:p>
            <a:r>
              <a:rPr lang="en-GB" dirty="0" smtClean="0"/>
              <a:t>Discuss the move</a:t>
            </a:r>
            <a:r>
              <a:rPr lang="en-GB" baseline="0" dirty="0" smtClean="0"/>
              <a:t> towards more environmentally sensitive </a:t>
            </a:r>
            <a:r>
              <a:rPr lang="en-GB" dirty="0" smtClean="0"/>
              <a:t>management of energy, water </a:t>
            </a:r>
            <a:r>
              <a:rPr lang="en-GB" baseline="0" dirty="0" smtClean="0"/>
              <a:t>and waste in catering operations in response to consumers wanting to engage with more responsible firms.  </a:t>
            </a:r>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13</a:t>
            </a:fld>
            <a:endParaRPr lang="en-IE"/>
          </a:p>
        </p:txBody>
      </p:sp>
    </p:spTree>
    <p:extLst>
      <p:ext uri="{BB962C8B-B14F-4D97-AF65-F5344CB8AC3E}">
        <p14:creationId xmlns:p14="http://schemas.microsoft.com/office/powerpoint/2010/main" val="105455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how training staff on changing trends and lifestyle choices is important.</a:t>
            </a:r>
            <a:r>
              <a:rPr lang="en-GB" baseline="0" dirty="0" smtClean="0"/>
              <a:t>  </a:t>
            </a:r>
            <a:endParaRPr lang="en-GB" dirty="0" smtClean="0"/>
          </a:p>
          <a:p>
            <a:r>
              <a:rPr lang="en-GB" dirty="0" smtClean="0"/>
              <a:t>Discuss how advances in technology continues to shape and change the industry.  </a:t>
            </a:r>
          </a:p>
          <a:p>
            <a:r>
              <a:rPr lang="en-GB" dirty="0" smtClean="0"/>
              <a:t>These include:</a:t>
            </a:r>
          </a:p>
          <a:p>
            <a:r>
              <a:rPr lang="en-GB" dirty="0" smtClean="0"/>
              <a:t>Touchscreen food vendors</a:t>
            </a:r>
          </a:p>
          <a:p>
            <a:r>
              <a:rPr lang="en-GB" dirty="0" smtClean="0"/>
              <a:t>Growth</a:t>
            </a:r>
            <a:r>
              <a:rPr lang="en-GB" baseline="0" dirty="0" smtClean="0"/>
              <a:t> in online food delivery platforms with </a:t>
            </a:r>
            <a:r>
              <a:rPr lang="en-GB" dirty="0" smtClean="0"/>
              <a:t>convenience of web &amp; app ordering - f</a:t>
            </a:r>
            <a:r>
              <a:rPr lang="en-GB" sz="1200" b="0" i="0" u="none" strike="noStrike" kern="1200" dirty="0" smtClean="0">
                <a:solidFill>
                  <a:schemeClr val="tx1"/>
                </a:solidFill>
                <a:effectLst/>
                <a:latin typeface="+mn-lt"/>
                <a:ea typeface="+mn-ea"/>
                <a:cs typeface="+mn-cs"/>
              </a:rPr>
              <a:t>acilitate the delivery of food and catering services by matching drivers and delivery cyclists with restaurants.</a:t>
            </a:r>
            <a:endParaRPr lang="en-GB" baseline="0" dirty="0" smtClean="0"/>
          </a:p>
          <a:p>
            <a:r>
              <a:rPr lang="en-GB" baseline="0" dirty="0" smtClean="0"/>
              <a:t>Rise in social media – with consumers seeking visual and shareable content.  </a:t>
            </a:r>
            <a:r>
              <a:rPr lang="en-GB" baseline="0" dirty="0" err="1" smtClean="0"/>
              <a:t>Instagramability</a:t>
            </a:r>
            <a:r>
              <a:rPr lang="en-GB" baseline="0" dirty="0" smtClean="0"/>
              <a:t> is placing </a:t>
            </a:r>
            <a:r>
              <a:rPr lang="en-GB" sz="1200" b="0" i="0" u="none" strike="noStrike" kern="1200" dirty="0" smtClean="0">
                <a:solidFill>
                  <a:schemeClr val="tx1"/>
                </a:solidFill>
                <a:effectLst/>
                <a:latin typeface="+mn-lt"/>
                <a:ea typeface="+mn-ea"/>
                <a:cs typeface="+mn-cs"/>
              </a:rPr>
              <a:t>pressure on need for photogenic presentation of food.  </a:t>
            </a:r>
            <a:endParaRPr lang="en-GB" baseline="0" dirty="0" smtClean="0"/>
          </a:p>
          <a:p>
            <a:r>
              <a:rPr lang="en-GB" baseline="0" dirty="0" smtClean="0"/>
              <a:t>Contactless payment systems as consumers demand more convenience </a:t>
            </a:r>
          </a:p>
        </p:txBody>
      </p:sp>
      <p:sp>
        <p:nvSpPr>
          <p:cNvPr id="4" name="Slide Number Placeholder 3"/>
          <p:cNvSpPr>
            <a:spLocks noGrp="1"/>
          </p:cNvSpPr>
          <p:nvPr>
            <p:ph type="sldNum" sz="quarter" idx="10"/>
          </p:nvPr>
        </p:nvSpPr>
        <p:spPr/>
        <p:txBody>
          <a:bodyPr/>
          <a:lstStyle/>
          <a:p>
            <a:fld id="{F2C34663-F727-4ADC-972D-F9700D0BB895}" type="slidenum">
              <a:rPr lang="en-IE" smtClean="0"/>
              <a:t>14</a:t>
            </a:fld>
            <a:endParaRPr lang="en-IE"/>
          </a:p>
        </p:txBody>
      </p:sp>
    </p:spTree>
    <p:extLst>
      <p:ext uri="{BB962C8B-B14F-4D97-AF65-F5344CB8AC3E}">
        <p14:creationId xmlns:p14="http://schemas.microsoft.com/office/powerpoint/2010/main" val="300670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Discuss from the slide the actions that a business can adopt to tap into shifting consumer values.  </a:t>
            </a:r>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15</a:t>
            </a:fld>
            <a:endParaRPr lang="en-IE"/>
          </a:p>
        </p:txBody>
      </p:sp>
    </p:spTree>
    <p:extLst>
      <p:ext uri="{BB962C8B-B14F-4D97-AF65-F5344CB8AC3E}">
        <p14:creationId xmlns:p14="http://schemas.microsoft.com/office/powerpoint/2010/main" val="355522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Discuss from the slide the actions that a business can adopt to tap into shifting consumer values. </a:t>
            </a:r>
            <a:endParaRPr lang="en-GB" dirty="0" smtClean="0"/>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16</a:t>
            </a:fld>
            <a:endParaRPr lang="en-IE"/>
          </a:p>
        </p:txBody>
      </p:sp>
    </p:spTree>
    <p:extLst>
      <p:ext uri="{BB962C8B-B14F-4D97-AF65-F5344CB8AC3E}">
        <p14:creationId xmlns:p14="http://schemas.microsoft.com/office/powerpoint/2010/main" val="391743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Using the quote on the slide explain the importance of adapting to change and in this case for a business to stay on top of trends that may impact their operations.   Note that a </a:t>
            </a:r>
            <a:r>
              <a:rPr lang="en-GB" dirty="0" smtClean="0"/>
              <a:t>huge</a:t>
            </a:r>
            <a:r>
              <a:rPr lang="en-GB" baseline="0" dirty="0" smtClean="0"/>
              <a:t> part of business success is listening and responding to evolving customer needs.  </a:t>
            </a:r>
          </a:p>
        </p:txBody>
      </p:sp>
      <p:sp>
        <p:nvSpPr>
          <p:cNvPr id="4" name="Slide Number Placeholder 3"/>
          <p:cNvSpPr>
            <a:spLocks noGrp="1"/>
          </p:cNvSpPr>
          <p:nvPr>
            <p:ph type="sldNum" sz="quarter" idx="10"/>
          </p:nvPr>
        </p:nvSpPr>
        <p:spPr/>
        <p:txBody>
          <a:bodyPr/>
          <a:lstStyle/>
          <a:p>
            <a:fld id="{F2C34663-F727-4ADC-972D-F9700D0BB895}" type="slidenum">
              <a:rPr lang="en-IE" smtClean="0"/>
              <a:t>2</a:t>
            </a:fld>
            <a:endParaRPr lang="en-IE"/>
          </a:p>
        </p:txBody>
      </p:sp>
    </p:spTree>
    <p:extLst>
      <p:ext uri="{BB962C8B-B14F-4D97-AF65-F5344CB8AC3E}">
        <p14:creationId xmlns:p14="http://schemas.microsoft.com/office/powerpoint/2010/main" val="195725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that c</a:t>
            </a:r>
            <a:r>
              <a:rPr lang="en-GB" dirty="0" smtClean="0"/>
              <a:t>hange is inevitable</a:t>
            </a:r>
            <a:r>
              <a:rPr lang="en-GB" baseline="0" dirty="0" smtClean="0"/>
              <a:t> and t</a:t>
            </a:r>
            <a:r>
              <a:rPr lang="en-GB" dirty="0" smtClean="0"/>
              <a:t>he hospitality industry is subject to numerous trends and these can have an impact on business success or failure.   Note that t</a:t>
            </a:r>
            <a:r>
              <a:rPr lang="en-GB" baseline="0" dirty="0" smtClean="0"/>
              <a:t>rends influence how consumers act and purchase, therefore, businesses need to tailor products and services to meet the needs of consumer trends.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3</a:t>
            </a:fld>
            <a:endParaRPr lang="en-IE"/>
          </a:p>
        </p:txBody>
      </p:sp>
    </p:spTree>
    <p:extLst>
      <p:ext uri="{BB962C8B-B14F-4D97-AF65-F5344CB8AC3E}">
        <p14:creationId xmlns:p14="http://schemas.microsoft.com/office/powerpoint/2010/main" val="278482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Invite the learners</a:t>
            </a:r>
            <a:r>
              <a:rPr lang="en-GB" baseline="0" dirty="0" smtClean="0"/>
              <a:t> </a:t>
            </a:r>
            <a:r>
              <a:rPr lang="en-GB" dirty="0" smtClean="0"/>
              <a:t>to brainstorm some current </a:t>
            </a:r>
            <a:r>
              <a:rPr lang="en-GB" baseline="0" dirty="0" smtClean="0"/>
              <a:t>trends that they are familiar with under the themes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the </a:t>
            </a:r>
            <a:r>
              <a:rPr lang="en-GB" dirty="0" smtClean="0"/>
              <a:t>following slides will explore further a selection of current trends and lifestyle choices impacting catering</a:t>
            </a:r>
            <a:r>
              <a:rPr lang="en-GB" baseline="0" dirty="0" smtClean="0"/>
              <a:t> operations. </a:t>
            </a:r>
            <a:endParaRPr lang="en-GB" dirty="0" smtClean="0"/>
          </a:p>
          <a:p>
            <a:endParaRPr lang="en-GB" baseline="0" dirty="0" smtClean="0"/>
          </a:p>
          <a:p>
            <a:r>
              <a:rPr lang="en-GB" baseline="0" dirty="0" smtClean="0"/>
              <a:t>Themes for brainstorm activity: </a:t>
            </a:r>
          </a:p>
          <a:p>
            <a:r>
              <a:rPr lang="en-GB" baseline="0" dirty="0" smtClean="0"/>
              <a:t>Food/gastronomic trends </a:t>
            </a:r>
          </a:p>
          <a:p>
            <a:r>
              <a:rPr lang="en-GB" baseline="0" dirty="0" smtClean="0"/>
              <a:t>Lifestyle choices</a:t>
            </a:r>
          </a:p>
          <a:p>
            <a:r>
              <a:rPr lang="en-GB" baseline="0" dirty="0" smtClean="0"/>
              <a:t>Energy </a:t>
            </a:r>
          </a:p>
          <a:p>
            <a:r>
              <a:rPr lang="en-GB" baseline="0" dirty="0" smtClean="0"/>
              <a:t>Technology </a:t>
            </a:r>
            <a:endParaRPr lang="en-GB" dirty="0" smtClean="0"/>
          </a:p>
        </p:txBody>
      </p:sp>
      <p:sp>
        <p:nvSpPr>
          <p:cNvPr id="4" name="Slide Number Placeholder 3"/>
          <p:cNvSpPr>
            <a:spLocks noGrp="1"/>
          </p:cNvSpPr>
          <p:nvPr>
            <p:ph type="sldNum" sz="quarter" idx="10"/>
          </p:nvPr>
        </p:nvSpPr>
        <p:spPr/>
        <p:txBody>
          <a:bodyPr/>
          <a:lstStyle/>
          <a:p>
            <a:fld id="{F2C34663-F727-4ADC-972D-F9700D0BB895}" type="slidenum">
              <a:rPr lang="en-IE" smtClean="0"/>
              <a:t>4</a:t>
            </a:fld>
            <a:endParaRPr lang="en-IE"/>
          </a:p>
        </p:txBody>
      </p:sp>
    </p:spTree>
    <p:extLst>
      <p:ext uri="{BB962C8B-B14F-4D97-AF65-F5344CB8AC3E}">
        <p14:creationId xmlns:p14="http://schemas.microsoft.com/office/powerpoint/2010/main" val="160127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Healthy Eating and wellbeing as </a:t>
            </a:r>
            <a:r>
              <a:rPr lang="en-GB" baseline="0" dirty="0" smtClean="0"/>
              <a:t>growing in importance as people become ever more aware of the importance of a balanced diet.   This agenda is also influenced by government regulation on allergens, voluntary agreements on calorific values (e.g. displaying calorific, salt, fat and sugar values), and environmental health and food safety schemes like the Food Hygiene Rating Scheme (</a:t>
            </a:r>
            <a:r>
              <a:rPr lang="en-GB" baseline="0" dirty="0" err="1" smtClean="0"/>
              <a:t>eg</a:t>
            </a:r>
            <a:r>
              <a:rPr lang="en-GB" baseline="0" dirty="0" smtClean="0"/>
              <a:t> Scores on the Doors). </a:t>
            </a:r>
          </a:p>
          <a:p>
            <a:r>
              <a:rPr lang="en-GB" baseline="0" dirty="0" smtClean="0"/>
              <a:t>Explain how, within catering operations, this is leading to an increase in: </a:t>
            </a:r>
          </a:p>
          <a:p>
            <a:r>
              <a:rPr lang="en-GB" baseline="0" dirty="0" smtClean="0"/>
              <a:t>Non-allergenic foods - as the number of people with food intolerances and allergies grows.  It is more commonplace for catering operations to be catering to special diets.  Catering operations need to be aware of all allergies and diets when producing their menus.  </a:t>
            </a:r>
          </a:p>
          <a:p>
            <a:r>
              <a:rPr lang="en-GB" baseline="0" dirty="0" smtClean="0"/>
              <a:t>Fermented foods – are growing in popularity for gut health including probiotics like kimchi, miso, and kefir.  </a:t>
            </a:r>
          </a:p>
          <a:p>
            <a:r>
              <a:rPr lang="en-GB" baseline="0" dirty="0" smtClean="0"/>
              <a:t>Organic &amp; more natural foods -more consumers are opting for minimally processed products and avoiding products containing perceived harmful ingredients such as sugar, refined grains, trans-fats, nitrates, carcinogens &amp; sulphites.   </a:t>
            </a:r>
          </a:p>
          <a:p>
            <a:r>
              <a:rPr lang="en-GB" baseline="0" dirty="0" smtClean="0"/>
              <a:t>Healthy small plates and snacking is also replacing the traditional meal concept.   </a:t>
            </a:r>
          </a:p>
        </p:txBody>
      </p:sp>
      <p:sp>
        <p:nvSpPr>
          <p:cNvPr id="4" name="Slide Number Placeholder 3"/>
          <p:cNvSpPr>
            <a:spLocks noGrp="1"/>
          </p:cNvSpPr>
          <p:nvPr>
            <p:ph type="sldNum" sz="quarter" idx="10"/>
          </p:nvPr>
        </p:nvSpPr>
        <p:spPr/>
        <p:txBody>
          <a:bodyPr/>
          <a:lstStyle/>
          <a:p>
            <a:fld id="{F2C34663-F727-4ADC-972D-F9700D0BB895}" type="slidenum">
              <a:rPr lang="en-IE" smtClean="0"/>
              <a:t>5</a:t>
            </a:fld>
            <a:endParaRPr lang="en-IE"/>
          </a:p>
        </p:txBody>
      </p:sp>
    </p:spTree>
    <p:extLst>
      <p:ext uri="{BB962C8B-B14F-4D97-AF65-F5344CB8AC3E}">
        <p14:creationId xmlns:p14="http://schemas.microsoft.com/office/powerpoint/2010/main" val="229663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concept of Food provenance and that consumers are increasingly interested in </a:t>
            </a:r>
            <a:r>
              <a:rPr lang="en-GB" baseline="0" dirty="0" smtClean="0"/>
              <a:t>knowing where one’s food is sourced and the process by which it’s made.  Discuss how this is driving increased demand for local products and that local farmers markets are also on the increase.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 that food now travels further than ever before with money leaking from local economies and that local food offers a way to: minimise energy use in transportation &amp; storage; increase freshness &amp; quality; strengthen local distinctiveness whilst supporting local food outlets and farmers alike.</a:t>
            </a:r>
          </a:p>
          <a:p>
            <a:r>
              <a:rPr lang="en-GB" baseline="0" dirty="0" smtClean="0"/>
              <a:t>Note that o</a:t>
            </a:r>
            <a:r>
              <a:rPr lang="en-GB" dirty="0" smtClean="0"/>
              <a:t>ne of the best ways to have confidence in the environmental quality of the food we buy is to get to know personally the farmers that supply our food, and find out about the methods they use and the standards they work to.   </a:t>
            </a:r>
          </a:p>
          <a:p>
            <a:r>
              <a:rPr lang="en-GB" sz="1200" b="0" i="0" u="none" strike="noStrike" kern="1200" dirty="0" smtClean="0">
                <a:solidFill>
                  <a:schemeClr val="tx1"/>
                </a:solidFill>
                <a:effectLst/>
                <a:latin typeface="+mn-lt"/>
                <a:ea typeface="+mn-ea"/>
                <a:cs typeface="+mn-cs"/>
              </a:rPr>
              <a:t>Buying local also reduces the carbon footprint - food isn't being shipped from one coast to other, using far less fuel than large-scale farm produce.</a:t>
            </a:r>
          </a:p>
          <a:p>
            <a:r>
              <a:rPr lang="en-GB" sz="1200" b="0" i="0" u="none" strike="noStrike" kern="1200" dirty="0" smtClean="0">
                <a:solidFill>
                  <a:schemeClr val="tx1"/>
                </a:solidFill>
                <a:effectLst/>
                <a:latin typeface="+mn-lt"/>
                <a:ea typeface="+mn-ea"/>
                <a:cs typeface="+mn-cs"/>
              </a:rPr>
              <a:t>Another related trend is Hyper local food - a foodservice business that grows produce on their own property, usually in the form of a backyard or rooftop garden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Use the example of The Northern Ireland Year</a:t>
            </a:r>
            <a:r>
              <a:rPr lang="en-GB" baseline="0" dirty="0" smtClean="0"/>
              <a:t> of Food &amp; Drink Celebrations in 2016 to highlight food provenance.  Explain this celebration was an </a:t>
            </a:r>
            <a:r>
              <a:rPr lang="en-GB" sz="1200" b="0" i="0" u="none" strike="noStrike" kern="1200" dirty="0" smtClean="0">
                <a:solidFill>
                  <a:schemeClr val="tx1"/>
                </a:solidFill>
                <a:effectLst/>
                <a:latin typeface="+mn-lt"/>
                <a:ea typeface="+mn-ea"/>
                <a:cs typeface="+mn-cs"/>
              </a:rPr>
              <a:t>opportunity to showcase to the world and visitors the unique food offering in Northern</a:t>
            </a:r>
            <a:r>
              <a:rPr lang="en-GB" sz="1200" b="0" i="0" u="none" strike="noStrike" kern="1200" baseline="0" dirty="0" smtClean="0">
                <a:solidFill>
                  <a:schemeClr val="tx1"/>
                </a:solidFill>
                <a:effectLst/>
                <a:latin typeface="+mn-lt"/>
                <a:ea typeface="+mn-ea"/>
                <a:cs typeface="+mn-cs"/>
              </a:rPr>
              <a:t> Ireland and </a:t>
            </a:r>
            <a:r>
              <a:rPr lang="en-GB" sz="1200" b="0" i="0" u="none" strike="noStrike" kern="1200" dirty="0" smtClean="0">
                <a:solidFill>
                  <a:schemeClr val="tx1"/>
                </a:solidFill>
                <a:effectLst/>
                <a:latin typeface="+mn-lt"/>
                <a:ea typeface="+mn-ea"/>
                <a:cs typeface="+mn-cs"/>
              </a:rPr>
              <a:t>increase its reputation in food and drink</a:t>
            </a:r>
            <a:r>
              <a:rPr lang="en-GB" sz="1200" b="0" i="0" u="none" strike="noStrike" kern="1200" baseline="0" dirty="0" smtClean="0">
                <a:solidFill>
                  <a:schemeClr val="tx1"/>
                </a:solidFill>
                <a:effectLst/>
                <a:latin typeface="+mn-lt"/>
                <a:ea typeface="+mn-ea"/>
                <a:cs typeface="+mn-cs"/>
              </a:rPr>
              <a:t> </a:t>
            </a:r>
            <a:r>
              <a:rPr lang="en-GB" sz="1200" b="0" i="0" u="none" strike="noStrike" kern="1200" baseline="0" dirty="0" err="1" smtClean="0">
                <a:solidFill>
                  <a:schemeClr val="tx1"/>
                </a:solidFill>
                <a:effectLst/>
                <a:latin typeface="+mn-lt"/>
                <a:ea typeface="+mn-ea"/>
                <a:cs typeface="+mn-cs"/>
              </a:rPr>
              <a:t>aswell</a:t>
            </a:r>
            <a:r>
              <a:rPr lang="en-GB" sz="1200" b="0" i="0" u="none" strike="noStrike" kern="1200" baseline="0" dirty="0" smtClean="0">
                <a:solidFill>
                  <a:schemeClr val="tx1"/>
                </a:solidFill>
                <a:effectLst/>
                <a:latin typeface="+mn-lt"/>
                <a:ea typeface="+mn-ea"/>
                <a:cs typeface="+mn-cs"/>
              </a:rPr>
              <a:t> as building on </a:t>
            </a:r>
            <a:r>
              <a:rPr lang="en-GB" sz="1200" b="0" i="0" u="none" strike="noStrike" kern="1200" dirty="0" smtClean="0">
                <a:solidFill>
                  <a:schemeClr val="tx1"/>
                </a:solidFill>
                <a:effectLst/>
                <a:latin typeface="+mn-lt"/>
                <a:ea typeface="+mn-ea"/>
                <a:cs typeface="+mn-cs"/>
              </a:rPr>
              <a:t>tourism success.</a:t>
            </a:r>
            <a:endParaRPr lang="en-GB" dirty="0" smtClean="0"/>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6</a:t>
            </a:fld>
            <a:endParaRPr lang="en-IE"/>
          </a:p>
        </p:txBody>
      </p:sp>
    </p:spTree>
    <p:extLst>
      <p:ext uri="{BB962C8B-B14F-4D97-AF65-F5344CB8AC3E}">
        <p14:creationId xmlns:p14="http://schemas.microsoft.com/office/powerpoint/2010/main" val="335606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dirty="0" smtClean="0"/>
              <a:t>Explain that consumers today are looking for trust in the food supply chain.  This trend is driven by concerns over animal welfare and paying producers a fair price.  Define Ethical/Sustainable food sourcing and introduce some of the certification schemes in</a:t>
            </a:r>
            <a:r>
              <a:rPr lang="en-GB" baseline="0" dirty="0" smtClean="0"/>
              <a:t> existence that guarantee s</a:t>
            </a:r>
            <a:r>
              <a:rPr lang="en-GB" sz="1200" b="0" i="0" u="none" strike="noStrike" kern="1200" dirty="0" smtClean="0">
                <a:solidFill>
                  <a:schemeClr val="tx1"/>
                </a:solidFill>
                <a:effectLst/>
                <a:latin typeface="+mn-lt"/>
                <a:ea typeface="+mn-ea"/>
                <a:cs typeface="+mn-cs"/>
              </a:rPr>
              <a:t>tandards of food safety</a:t>
            </a:r>
            <a:r>
              <a:rPr lang="en-GB" sz="1200" b="0" i="0" u="none" strike="noStrike" kern="1200" baseline="0" dirty="0" smtClean="0">
                <a:solidFill>
                  <a:schemeClr val="tx1"/>
                </a:solidFill>
                <a:effectLst/>
                <a:latin typeface="+mn-lt"/>
                <a:ea typeface="+mn-ea"/>
                <a:cs typeface="+mn-cs"/>
              </a:rPr>
              <a:t> or</a:t>
            </a:r>
            <a:r>
              <a:rPr lang="en-GB" sz="1200" b="0" i="0" u="none" strike="noStrike" kern="1200" dirty="0" smtClean="0">
                <a:solidFill>
                  <a:schemeClr val="tx1"/>
                </a:solidFill>
                <a:effectLst/>
                <a:latin typeface="+mn-lt"/>
                <a:ea typeface="+mn-ea"/>
                <a:cs typeface="+mn-cs"/>
              </a:rPr>
              <a:t> animal welfare and Fairtrade. </a:t>
            </a:r>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7</a:t>
            </a:fld>
            <a:endParaRPr lang="en-IE"/>
          </a:p>
        </p:txBody>
      </p:sp>
    </p:spTree>
    <p:extLst>
      <p:ext uri="{BB962C8B-B14F-4D97-AF65-F5344CB8AC3E}">
        <p14:creationId xmlns:p14="http://schemas.microsoft.com/office/powerpoint/2010/main" val="31311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8</a:t>
            </a:fld>
            <a:endParaRPr lang="en-IE"/>
          </a:p>
        </p:txBody>
      </p:sp>
    </p:spTree>
    <p:extLst>
      <p:ext uri="{BB962C8B-B14F-4D97-AF65-F5344CB8AC3E}">
        <p14:creationId xmlns:p14="http://schemas.microsoft.com/office/powerpoint/2010/main" val="332727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Define</a:t>
            </a:r>
            <a:r>
              <a:rPr lang="en-GB" baseline="0" dirty="0" smtClean="0"/>
              <a:t> the term lifestyle choices and how consumers –especially millennials [who are </a:t>
            </a:r>
            <a:r>
              <a:rPr lang="en-GB" dirty="0" smtClean="0"/>
              <a:t>considered to be the ones driving the sustainable movement with their lifestyle and behavioural changes] </a:t>
            </a:r>
            <a:r>
              <a:rPr lang="en-GB" baseline="0" dirty="0" smtClean="0"/>
              <a:t>are becoming more concerned about the impact they are having on the earth.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Discuss how a sustainable diet has the least amount of impact to the environment.   Illustrate that a high protein, meat based diet is not so good for the environment because meat products have a high carbon footprint compared to a vegetarian diet.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Food-based dietary guidelines around the world encourage the consumption of a more plant-based diet.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Explore what is meant by </a:t>
            </a:r>
            <a:r>
              <a:rPr lang="en-GB" baseline="0" dirty="0" smtClean="0"/>
              <a:t>veganism, vegetarian, plant-based eating and raw </a:t>
            </a:r>
            <a:r>
              <a:rPr lang="en-GB" baseline="0" dirty="0" err="1" smtClean="0"/>
              <a:t>foodism</a:t>
            </a: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Veganism is claimed to be the biggest lifestyle movement of the 21</a:t>
            </a:r>
            <a:r>
              <a:rPr lang="en-GB" baseline="30000" dirty="0" smtClean="0"/>
              <a:t>st</a:t>
            </a:r>
            <a:r>
              <a:rPr lang="en-GB" dirty="0" smtClean="0"/>
              <a:t> century.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2C34663-F727-4ADC-972D-F9700D0BB895}" type="slidenum">
              <a:rPr lang="en-IE" smtClean="0"/>
              <a:t>9</a:t>
            </a:fld>
            <a:endParaRPr lang="en-IE"/>
          </a:p>
        </p:txBody>
      </p:sp>
    </p:spTree>
    <p:extLst>
      <p:ext uri="{BB962C8B-B14F-4D97-AF65-F5344CB8AC3E}">
        <p14:creationId xmlns:p14="http://schemas.microsoft.com/office/powerpoint/2010/main" val="429183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08203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0990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86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21410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75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88269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60043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56503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62529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62854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04733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86B535-FD78-4169-95A1-3C0F41C9325E}" type="datetimeFigureOut">
              <a:rPr lang="en-IE" smtClean="0"/>
              <a:t>01/04/2019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8205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86B535-FD78-4169-95A1-3C0F41C9325E}" type="datetimeFigureOut">
              <a:rPr lang="en-IE" smtClean="0"/>
              <a:t>01/04/2019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12555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6B535-FD78-4169-95A1-3C0F41C9325E}" type="datetimeFigureOut">
              <a:rPr lang="en-IE" smtClean="0"/>
              <a:t>01/04/2019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65464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15718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7342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86B535-FD78-4169-95A1-3C0F41C9325E}" type="datetimeFigureOut">
              <a:rPr lang="en-IE" smtClean="0"/>
              <a:t>01/04/2019</a:t>
            </a:fld>
            <a:endParaRPr lang="en-I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9AFB373-80C6-47F6-AC1C-88DB37D9E484}" type="slidenum">
              <a:rPr lang="en-IE" smtClean="0"/>
              <a:t>‹#›</a:t>
            </a:fld>
            <a:endParaRPr lang="en-IE"/>
          </a:p>
        </p:txBody>
      </p:sp>
    </p:spTree>
    <p:extLst>
      <p:ext uri="{BB962C8B-B14F-4D97-AF65-F5344CB8AC3E}">
        <p14:creationId xmlns:p14="http://schemas.microsoft.com/office/powerpoint/2010/main" val="2759199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www.moobella.com/index.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rivercottage.net/sustainability" TargetMode="External"/><Relationship Id="rId7" Type="http://schemas.openxmlformats.org/officeDocument/2006/relationships/hyperlink" Target="https://www.foodethicscouncil.org/uploads/publications/Catering%20for%20Sustainability_Full_Report(1).pdf" TargetMode="External"/><Relationship Id="rId2" Type="http://schemas.openxmlformats.org/officeDocument/2006/relationships/hyperlink" Target="http://madeinbelfastni.com/" TargetMode="External"/><Relationship Id="rId1" Type="http://schemas.openxmlformats.org/officeDocument/2006/relationships/slideLayout" Target="../slideLayouts/slideLayout2.xml"/><Relationship Id="rId6" Type="http://schemas.openxmlformats.org/officeDocument/2006/relationships/hyperlink" Target="whitehttps://www.carbontrust.com/media/5892/cts289-whitbread.pdf" TargetMode="External"/><Relationship Id="rId5" Type="http://schemas.openxmlformats.org/officeDocument/2006/relationships/hyperlink" Target="https://people1st-my.sharepoint.com/personal/rmckee_people1st_co_uk/Documents/Projects/2017/Food%20for%20Thought/IO2/Forage%20Restaurant" TargetMode="External"/><Relationship Id="rId4" Type="http://schemas.openxmlformats.org/officeDocument/2006/relationships/hyperlink" Target="https://fish-city.com/"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24944"/>
            <a:ext cx="5688632" cy="3203888"/>
          </a:xfrm>
        </p:spPr>
        <p:txBody>
          <a:bodyPr>
            <a:normAutofit/>
          </a:bodyPr>
          <a:lstStyle/>
          <a:p>
            <a:pPr algn="l"/>
            <a:r>
              <a:rPr lang="en-IE" sz="3000" dirty="0" smtClean="0">
                <a:solidFill>
                  <a:srgbClr val="92D050"/>
                </a:solidFill>
                <a:latin typeface="Verdana" panose="020B0604030504040204" pitchFamily="34" charset="0"/>
                <a:ea typeface="Verdana" panose="020B0604030504040204" pitchFamily="34" charset="0"/>
                <a:cs typeface="Verdana" panose="020B0604030504040204" pitchFamily="34" charset="0"/>
              </a:rPr>
              <a:t/>
            </a:r>
            <a:br>
              <a:rPr lang="en-IE" sz="3000" dirty="0" smtClean="0">
                <a:solidFill>
                  <a:srgbClr val="92D050"/>
                </a:solidFill>
                <a:latin typeface="Verdana" panose="020B0604030504040204" pitchFamily="34" charset="0"/>
                <a:ea typeface="Verdana" panose="020B0604030504040204" pitchFamily="34" charset="0"/>
                <a:cs typeface="Verdana" panose="020B0604030504040204" pitchFamily="34" charset="0"/>
              </a:rPr>
            </a:br>
            <a:r>
              <a:rPr lang="en-IE" sz="3600" dirty="0" smtClean="0">
                <a:latin typeface="Verdana" panose="020B0604030504040204" pitchFamily="34" charset="0"/>
                <a:ea typeface="Verdana" panose="020B0604030504040204" pitchFamily="34" charset="0"/>
              </a:rPr>
              <a:t>Unit </a:t>
            </a:r>
            <a:r>
              <a:rPr lang="en-IE" sz="3600" dirty="0">
                <a:latin typeface="Verdana" panose="020B0604030504040204" pitchFamily="34" charset="0"/>
                <a:ea typeface="Verdana" panose="020B0604030504040204" pitchFamily="34" charset="0"/>
              </a:rPr>
              <a:t>4</a:t>
            </a:r>
            <a:br>
              <a:rPr lang="en-IE" sz="3600" dirty="0">
                <a:latin typeface="Verdana" panose="020B0604030504040204" pitchFamily="34" charset="0"/>
                <a:ea typeface="Verdana" panose="020B0604030504040204" pitchFamily="34" charset="0"/>
              </a:rPr>
            </a:br>
            <a:r>
              <a:rPr lang="en-IE" sz="3600" dirty="0" smtClean="0">
                <a:latin typeface="Verdana" panose="020B0604030504040204" pitchFamily="34" charset="0"/>
                <a:ea typeface="Verdana" panose="020B0604030504040204" pitchFamily="34" charset="0"/>
              </a:rPr>
              <a:t>Trends and Lifestyles </a:t>
            </a:r>
            <a:r>
              <a:rPr lang="en-IE" sz="3300" dirty="0">
                <a:latin typeface="Verdana" panose="020B0604030504040204" pitchFamily="34" charset="0"/>
                <a:ea typeface="Verdana" panose="020B0604030504040204" pitchFamily="34" charset="0"/>
              </a:rPr>
              <a:t/>
            </a:r>
            <a:br>
              <a:rPr lang="en-IE" sz="3300" dirty="0">
                <a:latin typeface="Verdana" panose="020B0604030504040204" pitchFamily="34" charset="0"/>
                <a:ea typeface="Verdana" panose="020B0604030504040204" pitchFamily="34" charset="0"/>
              </a:rPr>
            </a:br>
            <a:r>
              <a:rPr lang="en-IE" sz="3000" dirty="0">
                <a:solidFill>
                  <a:srgbClr val="92D050"/>
                </a:solidFill>
                <a:latin typeface="Verdana" panose="020B0604030504040204" pitchFamily="34" charset="0"/>
                <a:ea typeface="Verdana" panose="020B0604030504040204" pitchFamily="34" charset="0"/>
                <a:cs typeface="Verdana" panose="020B0604030504040204" pitchFamily="34" charset="0"/>
              </a:rPr>
              <a:t/>
            </a:r>
            <a:br>
              <a:rPr lang="en-IE" sz="3000" dirty="0">
                <a:solidFill>
                  <a:srgbClr val="92D050"/>
                </a:solidFill>
                <a:latin typeface="Verdana" panose="020B0604030504040204" pitchFamily="34" charset="0"/>
                <a:ea typeface="Verdana" panose="020B0604030504040204" pitchFamily="34" charset="0"/>
                <a:cs typeface="Verdana" panose="020B0604030504040204" pitchFamily="34" charset="0"/>
              </a:rPr>
            </a:br>
            <a:endParaRPr lang="en-I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16632"/>
            <a:ext cx="2693616" cy="1944216"/>
          </a:xfrm>
          <a:prstGeom prst="rect">
            <a:avLst/>
          </a:prstGeom>
        </p:spPr>
      </p:pic>
      <p:pic>
        <p:nvPicPr>
          <p:cNvPr id="2050"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598" y="1988840"/>
            <a:ext cx="2747638" cy="78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7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5054" y="1556792"/>
            <a:ext cx="6347715" cy="2016224"/>
          </a:xfrm>
        </p:spPr>
        <p:txBody>
          <a:bodyPr>
            <a:noAutofit/>
          </a:bodyPr>
          <a:lstStyle/>
          <a:p>
            <a:r>
              <a:rPr lang="en-GB" dirty="0" smtClean="0">
                <a:latin typeface="Verdana" panose="020B0604030504040204" pitchFamily="34" charset="0"/>
                <a:ea typeface="Verdana" panose="020B0604030504040204" pitchFamily="34" charset="0"/>
              </a:rPr>
              <a:t>How can businesses respond to shifting consumer values?  </a:t>
            </a:r>
            <a:endParaRPr lang="en-GB"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5"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28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Increasing importance of millennials </a:t>
            </a:r>
          </a:p>
        </p:txBody>
      </p:sp>
      <p:sp>
        <p:nvSpPr>
          <p:cNvPr id="3" name="Content Placeholder 2"/>
          <p:cNvSpPr>
            <a:spLocks noGrp="1"/>
          </p:cNvSpPr>
          <p:nvPr>
            <p:ph idx="1"/>
          </p:nvPr>
        </p:nvSpPr>
        <p:spPr/>
        <p:txBody>
          <a:bodyPr/>
          <a:lstStyle/>
          <a:p>
            <a:r>
              <a:rPr lang="en-GB" dirty="0" smtClean="0">
                <a:latin typeface="Verdana" panose="020B0604030504040204" pitchFamily="34" charset="0"/>
                <a:ea typeface="Verdana" panose="020B0604030504040204" pitchFamily="34" charset="0"/>
              </a:rPr>
              <a:t>Millennials considered </a:t>
            </a:r>
            <a:r>
              <a:rPr lang="en-GB" dirty="0">
                <a:latin typeface="Verdana" panose="020B0604030504040204" pitchFamily="34" charset="0"/>
                <a:ea typeface="Verdana" panose="020B0604030504040204" pitchFamily="34" charset="0"/>
              </a:rPr>
              <a:t>to be the ones driving the sustainable movement with their lifestyle and behavioural </a:t>
            </a:r>
            <a:r>
              <a:rPr lang="en-GB" dirty="0" smtClean="0">
                <a:latin typeface="Verdana" panose="020B0604030504040204" pitchFamily="34" charset="0"/>
                <a:ea typeface="Verdana" panose="020B0604030504040204" pitchFamily="34" charset="0"/>
              </a:rPr>
              <a:t>changes</a:t>
            </a:r>
          </a:p>
          <a:p>
            <a:r>
              <a:rPr lang="en-GB" dirty="0" smtClean="0">
                <a:latin typeface="Verdana" panose="020B0604030504040204" pitchFamily="34" charset="0"/>
                <a:ea typeface="Verdana" panose="020B0604030504040204" pitchFamily="34" charset="0"/>
              </a:rPr>
              <a:t>They expect </a:t>
            </a:r>
            <a:r>
              <a:rPr lang="en-GB" dirty="0">
                <a:latin typeface="Verdana" panose="020B0604030504040204" pitchFamily="34" charset="0"/>
                <a:ea typeface="Verdana" panose="020B0604030504040204" pitchFamily="34" charset="0"/>
              </a:rPr>
              <a:t>the food they eat to reflect their own </a:t>
            </a:r>
            <a:r>
              <a:rPr lang="en-GB" dirty="0" smtClean="0">
                <a:latin typeface="Verdana" panose="020B0604030504040204" pitchFamily="34" charset="0"/>
                <a:ea typeface="Verdana" panose="020B0604030504040204" pitchFamily="34" charset="0"/>
              </a:rPr>
              <a:t>interests</a:t>
            </a:r>
            <a:r>
              <a:rPr lang="en-GB" dirty="0">
                <a:latin typeface="Verdana" panose="020B0604030504040204" pitchFamily="34" charset="0"/>
                <a:ea typeface="Verdana" panose="020B0604030504040204" pitchFamily="34" charset="0"/>
              </a:rPr>
              <a:t> </a:t>
            </a:r>
            <a:r>
              <a:rPr lang="en-GB" dirty="0" smtClean="0">
                <a:latin typeface="Verdana" panose="020B0604030504040204" pitchFamily="34" charset="0"/>
                <a:ea typeface="Verdana" panose="020B0604030504040204" pitchFamily="34" charset="0"/>
              </a:rPr>
              <a:t>about </a:t>
            </a:r>
            <a:r>
              <a:rPr lang="en-GB" dirty="0">
                <a:latin typeface="Verdana" panose="020B0604030504040204" pitchFamily="34" charset="0"/>
                <a:ea typeface="Verdana" panose="020B0604030504040204" pitchFamily="34" charset="0"/>
              </a:rPr>
              <a:t>climate change, animal welfare and social justice issues</a:t>
            </a:r>
            <a:r>
              <a:rPr lang="en-GB" dirty="0" smtClean="0">
                <a:latin typeface="Verdana" panose="020B0604030504040204" pitchFamily="34" charset="0"/>
                <a:ea typeface="Verdana" panose="020B0604030504040204" pitchFamily="34" charset="0"/>
              </a:rPr>
              <a:t>. </a:t>
            </a:r>
            <a:endParaRPr lang="en-GB" dirty="0">
              <a:latin typeface="Verdana" panose="020B0604030504040204" pitchFamily="34" charset="0"/>
              <a:ea typeface="Verdana" panose="020B060403050404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192" y="4509120"/>
            <a:ext cx="3816424" cy="20928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6"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3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Transparency in labelling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7975" y="1865425"/>
            <a:ext cx="6347714" cy="3880773"/>
          </a:xfrm>
        </p:spPr>
        <p:txBody>
          <a:bodyPr>
            <a:normAutofit/>
          </a:bodyPr>
          <a:lstStyle/>
          <a:p>
            <a:r>
              <a:rPr lang="en-GB" dirty="0">
                <a:latin typeface="Verdana" panose="020B0604030504040204" pitchFamily="34" charset="0"/>
                <a:ea typeface="Verdana" panose="020B0604030504040204" pitchFamily="34" charset="0"/>
              </a:rPr>
              <a:t>Transparent food labelling means providing information that goes beyond the nutrition facts label.  </a:t>
            </a:r>
          </a:p>
          <a:p>
            <a:pPr marL="0" indent="0">
              <a:buNone/>
            </a:pPr>
            <a:endParaRPr lang="en-GB" dirty="0" smtClean="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Increasingly, consumers </a:t>
            </a:r>
            <a:r>
              <a:rPr lang="en-GB" dirty="0">
                <a:latin typeface="Verdana" panose="020B0604030504040204" pitchFamily="34" charset="0"/>
                <a:ea typeface="Verdana" panose="020B0604030504040204" pitchFamily="34" charset="0"/>
              </a:rPr>
              <a:t>are demanding to know where their food comes from, how it is </a:t>
            </a:r>
            <a:r>
              <a:rPr lang="en-GB" dirty="0" smtClean="0">
                <a:latin typeface="Verdana" panose="020B0604030504040204" pitchFamily="34" charset="0"/>
                <a:ea typeface="Verdana" panose="020B0604030504040204" pitchFamily="34" charset="0"/>
              </a:rPr>
              <a:t>made –whether or not it has been genetically modified, </a:t>
            </a:r>
            <a:r>
              <a:rPr lang="en-GB" dirty="0">
                <a:latin typeface="Verdana" panose="020B0604030504040204" pitchFamily="34" charset="0"/>
                <a:ea typeface="Verdana" panose="020B0604030504040204" pitchFamily="34" charset="0"/>
              </a:rPr>
              <a:t>and what ingredients are inside. </a:t>
            </a:r>
            <a:endParaRPr lang="en-GB" dirty="0" smtClean="0">
              <a:latin typeface="Verdana" panose="020B0604030504040204" pitchFamily="34" charset="0"/>
              <a:ea typeface="Verdana" panose="020B0604030504040204" pitchFamily="34" charset="0"/>
            </a:endParaRPr>
          </a:p>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4941168"/>
            <a:ext cx="2184187" cy="16380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01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Water &amp; Waste  </a:t>
            </a:r>
            <a:endParaRPr lang="en-GB" dirty="0"/>
          </a:p>
        </p:txBody>
      </p:sp>
      <p:sp>
        <p:nvSpPr>
          <p:cNvPr id="3" name="Content Placeholder 2"/>
          <p:cNvSpPr>
            <a:spLocks noGrp="1"/>
          </p:cNvSpPr>
          <p:nvPr>
            <p:ph idx="1"/>
          </p:nvPr>
        </p:nvSpPr>
        <p:spPr>
          <a:xfrm>
            <a:off x="755576" y="1930400"/>
            <a:ext cx="6347714" cy="5060635"/>
          </a:xfrm>
        </p:spPr>
        <p:txBody>
          <a:bodyPr>
            <a:normAutofit/>
          </a:bodyPr>
          <a:lstStyle/>
          <a:p>
            <a:r>
              <a:rPr lang="en-GB" dirty="0" smtClean="0">
                <a:latin typeface="Verdana" panose="020B0604030504040204" pitchFamily="34" charset="0"/>
                <a:ea typeface="Verdana" panose="020B0604030504040204" pitchFamily="34" charset="0"/>
              </a:rPr>
              <a:t>Energy efficiency &amp; use of renewal sources </a:t>
            </a:r>
          </a:p>
          <a:p>
            <a:endParaRPr lang="en-GB" dirty="0" smtClean="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Reducing water use </a:t>
            </a:r>
          </a:p>
          <a:p>
            <a:endParaRPr lang="en-GB" dirty="0" smtClean="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Reducing waste and composting </a:t>
            </a:r>
            <a:endParaRPr lang="en-GB" dirty="0" smtClean="0"/>
          </a:p>
        </p:txBody>
      </p:sp>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068" y="4638547"/>
            <a:ext cx="2267984" cy="1740526"/>
          </a:xfrm>
          <a:prstGeom prst="rect">
            <a:avLst/>
          </a:prstGeom>
        </p:spPr>
      </p:pic>
      <p:pic>
        <p:nvPicPr>
          <p:cNvPr id="5" name="Picture 2" descr="Image result for vegwa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4" y="4056713"/>
            <a:ext cx="1797957" cy="2322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2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Training &amp; Technology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9" y="2160590"/>
            <a:ext cx="6347714" cy="4364754"/>
          </a:xfrm>
        </p:spPr>
        <p:txBody>
          <a:bodyPr>
            <a:normAutofit fontScale="77500" lnSpcReduction="20000"/>
          </a:bodyPr>
          <a:lstStyle/>
          <a:p>
            <a:r>
              <a:rPr lang="en-GB" sz="2400" dirty="0" smtClean="0">
                <a:latin typeface="Verdana" panose="020B0604030504040204" pitchFamily="34" charset="0"/>
                <a:ea typeface="Verdana" panose="020B0604030504040204" pitchFamily="34" charset="0"/>
              </a:rPr>
              <a:t>Training: </a:t>
            </a:r>
          </a:p>
          <a:p>
            <a:r>
              <a:rPr lang="en-GB" sz="2400" dirty="0" smtClean="0">
                <a:latin typeface="Verdana" panose="020B0604030504040204" pitchFamily="34" charset="0"/>
                <a:ea typeface="Verdana" panose="020B0604030504040204" pitchFamily="34" charset="0"/>
              </a:rPr>
              <a:t>Businesses should train their staff on new trends and lifestyle choices</a:t>
            </a:r>
          </a:p>
          <a:p>
            <a:r>
              <a:rPr lang="en-GB" sz="2400" dirty="0" smtClean="0">
                <a:latin typeface="Verdana" panose="020B0604030504040204" pitchFamily="34" charset="0"/>
                <a:ea typeface="Verdana" panose="020B0604030504040204" pitchFamily="34" charset="0"/>
              </a:rPr>
              <a:t>Food Allergy awareness courses are ever important for staff</a:t>
            </a:r>
          </a:p>
          <a:p>
            <a:endParaRPr lang="en-GB" sz="2400" dirty="0">
              <a:latin typeface="Verdana" panose="020B0604030504040204" pitchFamily="34" charset="0"/>
              <a:ea typeface="Verdana" panose="020B0604030504040204" pitchFamily="34" charset="0"/>
            </a:endParaRPr>
          </a:p>
          <a:p>
            <a:r>
              <a:rPr lang="en-GB" sz="2400" dirty="0" smtClean="0">
                <a:latin typeface="Verdana" panose="020B0604030504040204" pitchFamily="34" charset="0"/>
                <a:ea typeface="Verdana" panose="020B0604030504040204" pitchFamily="34" charset="0"/>
              </a:rPr>
              <a:t>Technology: </a:t>
            </a:r>
          </a:p>
          <a:p>
            <a:r>
              <a:rPr lang="en-GB" sz="2400" dirty="0" smtClean="0">
                <a:latin typeface="Verdana" panose="020B0604030504040204" pitchFamily="34" charset="0"/>
                <a:ea typeface="Verdana" panose="020B0604030504040204" pitchFamily="34" charset="0"/>
              </a:rPr>
              <a:t>Touchscreen </a:t>
            </a:r>
            <a:r>
              <a:rPr lang="en-GB" sz="2400" dirty="0">
                <a:latin typeface="Verdana" panose="020B0604030504040204" pitchFamily="34" charset="0"/>
                <a:ea typeface="Verdana" panose="020B0604030504040204" pitchFamily="34" charset="0"/>
              </a:rPr>
              <a:t>Food Vendors</a:t>
            </a:r>
            <a:br>
              <a:rPr lang="en-GB" sz="2400" dirty="0">
                <a:latin typeface="Verdana" panose="020B0604030504040204" pitchFamily="34" charset="0"/>
                <a:ea typeface="Verdana" panose="020B0604030504040204" pitchFamily="34" charset="0"/>
              </a:rPr>
            </a:br>
            <a:r>
              <a:rPr lang="en-GB" sz="2400" i="1" dirty="0">
                <a:latin typeface="Verdana" panose="020B0604030504040204" pitchFamily="34" charset="0"/>
                <a:ea typeface="Verdana" panose="020B0604030504040204" pitchFamily="34" charset="0"/>
              </a:rPr>
              <a:t>Digital boxes such as the </a:t>
            </a:r>
            <a:r>
              <a:rPr lang="en-GB" sz="2400" i="1" dirty="0" err="1">
                <a:latin typeface="Verdana" panose="020B0604030504040204" pitchFamily="34" charset="0"/>
                <a:ea typeface="Verdana" panose="020B0604030504040204" pitchFamily="34" charset="0"/>
                <a:hlinkClick r:id="rId3"/>
              </a:rPr>
              <a:t>MooBella</a:t>
            </a:r>
            <a:r>
              <a:rPr lang="en-GB" sz="2400" i="1" dirty="0">
                <a:latin typeface="Verdana" panose="020B0604030504040204" pitchFamily="34" charset="0"/>
                <a:ea typeface="Verdana" panose="020B0604030504040204" pitchFamily="34" charset="0"/>
                <a:hlinkClick r:id="rId3"/>
              </a:rPr>
              <a:t> Ice Creamery Machine</a:t>
            </a:r>
            <a:r>
              <a:rPr lang="en-GB" sz="2400" i="1" dirty="0">
                <a:latin typeface="Verdana" panose="020B0604030504040204" pitchFamily="34" charset="0"/>
                <a:ea typeface="Verdana" panose="020B0604030504040204" pitchFamily="34" charset="0"/>
              </a:rPr>
              <a:t> </a:t>
            </a:r>
            <a:endParaRPr lang="en-GB" sz="2400" i="1" dirty="0" smtClean="0">
              <a:latin typeface="Verdana" panose="020B0604030504040204" pitchFamily="34" charset="0"/>
              <a:ea typeface="Verdana" panose="020B0604030504040204" pitchFamily="34" charset="0"/>
            </a:endParaRPr>
          </a:p>
          <a:p>
            <a:r>
              <a:rPr lang="en-GB" sz="2400" dirty="0" smtClean="0">
                <a:latin typeface="Verdana" panose="020B0604030504040204" pitchFamily="34" charset="0"/>
                <a:ea typeface="Verdana" panose="020B0604030504040204" pitchFamily="34" charset="0"/>
              </a:rPr>
              <a:t>Online food delivery platforms </a:t>
            </a:r>
          </a:p>
          <a:p>
            <a:r>
              <a:rPr lang="en-GB" sz="2400" dirty="0" smtClean="0">
                <a:latin typeface="Verdana" panose="020B0604030504040204" pitchFamily="34" charset="0"/>
                <a:ea typeface="Verdana" panose="020B0604030504040204" pitchFamily="34" charset="0"/>
              </a:rPr>
              <a:t>Social media promotion consumers </a:t>
            </a:r>
            <a:r>
              <a:rPr lang="en-GB" sz="2400" dirty="0">
                <a:latin typeface="Verdana" panose="020B0604030504040204" pitchFamily="34" charset="0"/>
                <a:ea typeface="Verdana" panose="020B0604030504040204" pitchFamily="34" charset="0"/>
              </a:rPr>
              <a:t>seeking visual &amp; shareable </a:t>
            </a:r>
            <a:r>
              <a:rPr lang="en-GB" sz="2400" dirty="0" smtClean="0">
                <a:latin typeface="Verdana" panose="020B0604030504040204" pitchFamily="34" charset="0"/>
                <a:ea typeface="Verdana" panose="020B0604030504040204" pitchFamily="34" charset="0"/>
              </a:rPr>
              <a:t>content - </a:t>
            </a:r>
            <a:r>
              <a:rPr lang="en-GB" sz="2400" dirty="0" err="1" smtClean="0">
                <a:latin typeface="Verdana" panose="020B0604030504040204" pitchFamily="34" charset="0"/>
                <a:ea typeface="Verdana" panose="020B0604030504040204" pitchFamily="34" charset="0"/>
              </a:rPr>
              <a:t>instagramability</a:t>
            </a:r>
            <a:r>
              <a:rPr lang="en-GB" sz="2400" dirty="0" smtClean="0">
                <a:latin typeface="Verdana" panose="020B0604030504040204" pitchFamily="34" charset="0"/>
                <a:ea typeface="Verdana" panose="020B0604030504040204" pitchFamily="34" charset="0"/>
              </a:rPr>
              <a:t>!</a:t>
            </a:r>
          </a:p>
          <a:p>
            <a:r>
              <a:rPr lang="en-GB" sz="2400" dirty="0" smtClean="0">
                <a:latin typeface="Verdana" panose="020B0604030504040204" pitchFamily="34" charset="0"/>
                <a:ea typeface="Verdana" panose="020B0604030504040204" pitchFamily="34" charset="0"/>
              </a:rPr>
              <a:t>Contactless payment systems </a:t>
            </a:r>
          </a:p>
          <a:p>
            <a:endParaRPr lang="en-GB" dirty="0" smtClean="0">
              <a:latin typeface="Verdana" panose="020B0604030504040204" pitchFamily="34" charset="0"/>
              <a:ea typeface="Verdana" panose="020B0604030504040204" pitchFamily="34" charset="0"/>
            </a:endParaRPr>
          </a:p>
          <a:p>
            <a:endParaRPr lang="en-GB" dirty="0" smtClean="0"/>
          </a:p>
          <a:p>
            <a:endParaRPr lang="en-GB"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724" y="3433440"/>
            <a:ext cx="2485824" cy="181905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6" name="Picture 2" descr="Image result for erasmus plu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68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a:t>
            </a:r>
            <a:endParaRPr lang="en-GB" dirty="0"/>
          </a:p>
        </p:txBody>
      </p:sp>
      <p:sp>
        <p:nvSpPr>
          <p:cNvPr id="3" name="Content Placeholder 2"/>
          <p:cNvSpPr>
            <a:spLocks noGrp="1"/>
          </p:cNvSpPr>
          <p:nvPr>
            <p:ph idx="1"/>
          </p:nvPr>
        </p:nvSpPr>
        <p:spPr>
          <a:xfrm>
            <a:off x="609599" y="1628800"/>
            <a:ext cx="6347714" cy="3880773"/>
          </a:xfrm>
        </p:spPr>
        <p:txBody>
          <a:bodyPr>
            <a:normAutofit/>
          </a:bodyPr>
          <a:lstStyle/>
          <a:p>
            <a:r>
              <a:rPr lang="en-GB" dirty="0" smtClean="0">
                <a:latin typeface="Verdana" panose="020B0604030504040204" pitchFamily="34" charset="0"/>
                <a:ea typeface="Verdana" panose="020B0604030504040204" pitchFamily="34" charset="0"/>
              </a:rPr>
              <a:t>Name ingredients and where they come from on the menu</a:t>
            </a:r>
          </a:p>
          <a:p>
            <a:r>
              <a:rPr lang="en-GB" dirty="0" smtClean="0">
                <a:latin typeface="Verdana" panose="020B0604030504040204" pitchFamily="34" charset="0"/>
                <a:ea typeface="Verdana" panose="020B0604030504040204" pitchFamily="34" charset="0"/>
              </a:rPr>
              <a:t>Offer </a:t>
            </a:r>
            <a:r>
              <a:rPr lang="en-GB" dirty="0">
                <a:latin typeface="Verdana" panose="020B0604030504040204" pitchFamily="34" charset="0"/>
                <a:ea typeface="Verdana" panose="020B0604030504040204" pitchFamily="34" charset="0"/>
              </a:rPr>
              <a:t>a menu featuring locally grown </a:t>
            </a:r>
            <a:r>
              <a:rPr lang="en-GB" dirty="0" smtClean="0">
                <a:latin typeface="Verdana" panose="020B0604030504040204" pitchFamily="34" charset="0"/>
                <a:ea typeface="Verdana" panose="020B0604030504040204" pitchFamily="34" charset="0"/>
              </a:rPr>
              <a:t>ingredients and artisan products where possible </a:t>
            </a:r>
            <a:endParaRPr lang="en-GB" dirty="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Use food labelled organic and free-range </a:t>
            </a:r>
          </a:p>
          <a:p>
            <a:r>
              <a:rPr lang="en-GB" dirty="0" smtClean="0">
                <a:latin typeface="Verdana" panose="020B0604030504040204" pitchFamily="34" charset="0"/>
                <a:ea typeface="Verdana" panose="020B0604030504040204" pitchFamily="34" charset="0"/>
              </a:rPr>
              <a:t>Source animal products from certified higher welfare standards </a:t>
            </a:r>
          </a:p>
          <a:p>
            <a:r>
              <a:rPr lang="en-GB" dirty="0" smtClean="0">
                <a:latin typeface="Verdana" panose="020B0604030504040204" pitchFamily="34" charset="0"/>
                <a:ea typeface="Verdana" panose="020B0604030504040204" pitchFamily="34" charset="0"/>
              </a:rPr>
              <a:t>Providing dietary/nutritional </a:t>
            </a:r>
            <a:r>
              <a:rPr lang="en-GB" dirty="0">
                <a:latin typeface="Verdana" panose="020B0604030504040204" pitchFamily="34" charset="0"/>
                <a:ea typeface="Verdana" panose="020B0604030504040204" pitchFamily="34" charset="0"/>
              </a:rPr>
              <a:t>information on the menu </a:t>
            </a:r>
          </a:p>
          <a:p>
            <a:r>
              <a:rPr lang="en-GB" dirty="0" smtClean="0">
                <a:latin typeface="Verdana" panose="020B0604030504040204" pitchFamily="34" charset="0"/>
                <a:ea typeface="Verdana" panose="020B0604030504040204" pitchFamily="34" charset="0"/>
              </a:rPr>
              <a:t>Offer </a:t>
            </a:r>
            <a:r>
              <a:rPr lang="en-GB" dirty="0">
                <a:latin typeface="Verdana" panose="020B0604030504040204" pitchFamily="34" charset="0"/>
                <a:ea typeface="Verdana" panose="020B0604030504040204" pitchFamily="34" charset="0"/>
              </a:rPr>
              <a:t>healthier </a:t>
            </a:r>
            <a:r>
              <a:rPr lang="en-GB" dirty="0" smtClean="0">
                <a:latin typeface="Verdana" panose="020B0604030504040204" pitchFamily="34" charset="0"/>
                <a:ea typeface="Verdana" panose="020B0604030504040204" pitchFamily="34" charset="0"/>
              </a:rPr>
              <a:t>options </a:t>
            </a:r>
            <a:endParaRPr lang="en-GB" dirty="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Reduce food waste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5"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0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a:t>
            </a:r>
            <a:endParaRPr lang="en-GB" dirty="0"/>
          </a:p>
        </p:txBody>
      </p:sp>
      <p:sp>
        <p:nvSpPr>
          <p:cNvPr id="3" name="Content Placeholder 2"/>
          <p:cNvSpPr>
            <a:spLocks noGrp="1"/>
          </p:cNvSpPr>
          <p:nvPr>
            <p:ph idx="1"/>
          </p:nvPr>
        </p:nvSpPr>
        <p:spPr/>
        <p:txBody>
          <a:bodyPr>
            <a:normAutofit lnSpcReduction="10000"/>
          </a:bodyPr>
          <a:lstStyle/>
          <a:p>
            <a:r>
              <a:rPr lang="en-GB" dirty="0">
                <a:latin typeface="Verdana" panose="020B0604030504040204" pitchFamily="34" charset="0"/>
                <a:ea typeface="Verdana" panose="020B0604030504040204" pitchFamily="34" charset="0"/>
              </a:rPr>
              <a:t>Adopt a sustainable policy </a:t>
            </a:r>
            <a:r>
              <a:rPr lang="en-GB" dirty="0" smtClean="0">
                <a:latin typeface="Verdana" panose="020B0604030504040204" pitchFamily="34" charset="0"/>
                <a:ea typeface="Verdana" panose="020B0604030504040204" pitchFamily="34" charset="0"/>
              </a:rPr>
              <a:t> </a:t>
            </a:r>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Train staff in principles of healthy eating, waste management </a:t>
            </a:r>
          </a:p>
          <a:p>
            <a:r>
              <a:rPr lang="en-GB" dirty="0">
                <a:latin typeface="Verdana" panose="020B0604030504040204" pitchFamily="34" charset="0"/>
                <a:ea typeface="Verdana" panose="020B0604030504040204" pitchFamily="34" charset="0"/>
              </a:rPr>
              <a:t>Promote more vegetarian and vegan foods on menu.</a:t>
            </a:r>
          </a:p>
          <a:p>
            <a:r>
              <a:rPr lang="en-GB" dirty="0">
                <a:latin typeface="Verdana" panose="020B0604030504040204" pitchFamily="34" charset="0"/>
                <a:ea typeface="Verdana" panose="020B0604030504040204" pitchFamily="34" charset="0"/>
              </a:rPr>
              <a:t>Use Fairtrade products where applicable, and promote products which actively support Fairtrade initiatives.</a:t>
            </a:r>
          </a:p>
          <a:p>
            <a:r>
              <a:rPr lang="en-GB" dirty="0">
                <a:latin typeface="Verdana" panose="020B0604030504040204" pitchFamily="34" charset="0"/>
                <a:ea typeface="Verdana" panose="020B0604030504040204" pitchFamily="34" charset="0"/>
              </a:rPr>
              <a:t>Ensure that animal welfare standards are adhered to for any animal produce purchased</a:t>
            </a:r>
          </a:p>
          <a:p>
            <a:r>
              <a:rPr lang="en-GB" dirty="0">
                <a:latin typeface="Verdana" panose="020B0604030504040204" pitchFamily="34" charset="0"/>
                <a:ea typeface="Verdana" panose="020B0604030504040204" pitchFamily="34" charset="0"/>
              </a:rPr>
              <a:t>Communicate to customers, staff and suppliers the commitment to serving sustainable food.</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5"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7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85AC-252D-4794-822A-7ED4BC3341BC}"/>
              </a:ext>
            </a:extLst>
          </p:cNvPr>
          <p:cNvSpPr>
            <a:spLocks noGrp="1"/>
          </p:cNvSpPr>
          <p:nvPr>
            <p:ph type="title"/>
          </p:nvPr>
        </p:nvSpPr>
        <p:spPr>
          <a:xfrm>
            <a:off x="683568" y="682052"/>
            <a:ext cx="6447501" cy="990600"/>
          </a:xfrm>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Case </a:t>
            </a:r>
            <a:r>
              <a:rPr lang="en-IE" dirty="0" smtClean="0">
                <a:latin typeface="Verdana" panose="020B0604030504040204" pitchFamily="34" charset="0"/>
                <a:ea typeface="Verdana" panose="020B0604030504040204" pitchFamily="34" charset="0"/>
                <a:cs typeface="Verdana" panose="020B0604030504040204" pitchFamily="34" charset="0"/>
              </a:rPr>
              <a:t>Studies</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7EFF2C4B-0B38-4107-963C-06DEADE33D50}"/>
              </a:ext>
            </a:extLst>
          </p:cNvPr>
          <p:cNvSpPr>
            <a:spLocks noGrp="1"/>
          </p:cNvSpPr>
          <p:nvPr>
            <p:ph idx="1"/>
          </p:nvPr>
        </p:nvSpPr>
        <p:spPr>
          <a:xfrm>
            <a:off x="683568" y="1772816"/>
            <a:ext cx="4856088" cy="4605104"/>
          </a:xfrm>
        </p:spPr>
        <p:txBody>
          <a:bodyPr>
            <a:normAutofit/>
          </a:bodyPr>
          <a:lstStyle/>
          <a:p>
            <a:pPr marL="0" indent="0">
              <a:lnSpc>
                <a:spcPct val="115000"/>
              </a:lnSpc>
              <a:spcAft>
                <a:spcPts val="1000"/>
              </a:spcAft>
              <a:buNone/>
            </a:pPr>
            <a:r>
              <a:rPr lang="en-IE" sz="20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Hyperlinks </a:t>
            </a:r>
            <a:endParaRPr lang="en-GB" sz="2000" u="sng" dirty="0" smtClean="0">
              <a:latin typeface="Verdana" panose="020B0604030504040204" pitchFamily="34" charset="0"/>
              <a:ea typeface="Verdana" panose="020B0604030504040204" pitchFamily="34" charset="0"/>
              <a:hlinkClick r:id="rId2"/>
            </a:endParaRPr>
          </a:p>
          <a:p>
            <a:pPr>
              <a:lnSpc>
                <a:spcPct val="115000"/>
              </a:lnSpc>
              <a:spcAft>
                <a:spcPts val="1000"/>
              </a:spcAft>
            </a:pPr>
            <a:r>
              <a:rPr lang="en-GB" sz="2000" u="sng" dirty="0" smtClean="0">
                <a:latin typeface="Verdana" panose="020B0604030504040204" pitchFamily="34" charset="0"/>
                <a:ea typeface="Verdana" panose="020B0604030504040204" pitchFamily="34" charset="0"/>
                <a:hlinkClick r:id="rId2"/>
              </a:rPr>
              <a:t>Made </a:t>
            </a:r>
            <a:r>
              <a:rPr lang="en-GB" sz="2000" u="sng" dirty="0">
                <a:latin typeface="Verdana" panose="020B0604030504040204" pitchFamily="34" charset="0"/>
                <a:ea typeface="Verdana" panose="020B0604030504040204" pitchFamily="34" charset="0"/>
                <a:hlinkClick r:id="rId2"/>
              </a:rPr>
              <a:t>in </a:t>
            </a:r>
            <a:r>
              <a:rPr lang="en-GB" sz="2000" u="sng" dirty="0" smtClean="0">
                <a:latin typeface="Verdana" panose="020B0604030504040204" pitchFamily="34" charset="0"/>
                <a:ea typeface="Verdana" panose="020B0604030504040204" pitchFamily="34" charset="0"/>
                <a:hlinkClick r:id="rId2"/>
              </a:rPr>
              <a:t>Belfast</a:t>
            </a:r>
            <a:endParaRPr lang="en-GB" sz="2000" dirty="0">
              <a:latin typeface="Verdana" panose="020B0604030504040204" pitchFamily="34" charset="0"/>
              <a:ea typeface="Verdana" panose="020B0604030504040204" pitchFamily="34" charset="0"/>
            </a:endParaRPr>
          </a:p>
          <a:p>
            <a:pPr>
              <a:lnSpc>
                <a:spcPct val="115000"/>
              </a:lnSpc>
              <a:spcAft>
                <a:spcPts val="1000"/>
              </a:spcAft>
            </a:pPr>
            <a:r>
              <a:rPr lang="en-GB" sz="2000" u="sng" dirty="0" smtClean="0">
                <a:latin typeface="Verdana" panose="020B0604030504040204" pitchFamily="34" charset="0"/>
                <a:ea typeface="Verdana" panose="020B0604030504040204" pitchFamily="34" charset="0"/>
                <a:hlinkClick r:id="rId3"/>
              </a:rPr>
              <a:t>River </a:t>
            </a:r>
            <a:r>
              <a:rPr lang="en-GB" sz="2000" u="sng" dirty="0">
                <a:latin typeface="Verdana" panose="020B0604030504040204" pitchFamily="34" charset="0"/>
                <a:ea typeface="Verdana" panose="020B0604030504040204" pitchFamily="34" charset="0"/>
                <a:hlinkClick r:id="rId3"/>
              </a:rPr>
              <a:t>Cottage</a:t>
            </a:r>
            <a:endParaRPr lang="en-GB" sz="2000" dirty="0">
              <a:latin typeface="Verdana" panose="020B0604030504040204" pitchFamily="34" charset="0"/>
              <a:ea typeface="Verdana" panose="020B0604030504040204" pitchFamily="34" charset="0"/>
            </a:endParaRPr>
          </a:p>
          <a:p>
            <a:pPr>
              <a:lnSpc>
                <a:spcPct val="115000"/>
              </a:lnSpc>
              <a:spcAft>
                <a:spcPts val="1000"/>
              </a:spcAft>
            </a:pPr>
            <a:r>
              <a:rPr lang="en-GB" sz="2000" u="sng" dirty="0" smtClean="0">
                <a:latin typeface="Verdana" panose="020B0604030504040204" pitchFamily="34" charset="0"/>
                <a:ea typeface="Verdana" panose="020B0604030504040204" pitchFamily="34" charset="0"/>
                <a:hlinkClick r:id="rId4"/>
              </a:rPr>
              <a:t>Fish </a:t>
            </a:r>
            <a:r>
              <a:rPr lang="en-GB" sz="2000" u="sng" dirty="0">
                <a:latin typeface="Verdana" panose="020B0604030504040204" pitchFamily="34" charset="0"/>
                <a:ea typeface="Verdana" panose="020B0604030504040204" pitchFamily="34" charset="0"/>
                <a:hlinkClick r:id="rId4"/>
              </a:rPr>
              <a:t>City </a:t>
            </a:r>
            <a:endParaRPr lang="en-GB" sz="2000" dirty="0">
              <a:latin typeface="Verdana" panose="020B0604030504040204" pitchFamily="34" charset="0"/>
              <a:ea typeface="Verdana" panose="020B0604030504040204" pitchFamily="34" charset="0"/>
            </a:endParaRPr>
          </a:p>
          <a:p>
            <a:pPr>
              <a:lnSpc>
                <a:spcPct val="115000"/>
              </a:lnSpc>
              <a:spcAft>
                <a:spcPts val="1000"/>
              </a:spcAft>
            </a:pPr>
            <a:r>
              <a:rPr lang="en-GB" sz="2000" u="sng" dirty="0" smtClean="0">
                <a:latin typeface="Verdana" panose="020B0604030504040204" pitchFamily="34" charset="0"/>
                <a:ea typeface="Verdana" panose="020B0604030504040204" pitchFamily="34" charset="0"/>
                <a:hlinkClick r:id="rId5"/>
              </a:rPr>
              <a:t>Forage </a:t>
            </a:r>
            <a:r>
              <a:rPr lang="en-GB" sz="2000" u="sng" dirty="0">
                <a:latin typeface="Verdana" panose="020B0604030504040204" pitchFamily="34" charset="0"/>
                <a:ea typeface="Verdana" panose="020B0604030504040204" pitchFamily="34" charset="0"/>
                <a:hlinkClick r:id="rId5"/>
              </a:rPr>
              <a:t>Restaurant </a:t>
            </a:r>
            <a:endParaRPr lang="en-GB" sz="2000" dirty="0">
              <a:latin typeface="Verdana" panose="020B0604030504040204" pitchFamily="34" charset="0"/>
              <a:ea typeface="Verdana" panose="020B0604030504040204" pitchFamily="34" charset="0"/>
            </a:endParaRPr>
          </a:p>
          <a:p>
            <a:pPr>
              <a:lnSpc>
                <a:spcPct val="115000"/>
              </a:lnSpc>
              <a:spcAft>
                <a:spcPts val="1000"/>
              </a:spcAft>
            </a:pPr>
            <a:r>
              <a:rPr lang="en-GB" sz="2000" u="sng" dirty="0" smtClean="0">
                <a:latin typeface="Verdana" panose="020B0604030504040204" pitchFamily="34" charset="0"/>
                <a:ea typeface="Verdana" panose="020B0604030504040204" pitchFamily="34" charset="0"/>
                <a:hlinkClick r:id="rId6"/>
              </a:rPr>
              <a:t>Whitbread </a:t>
            </a:r>
            <a:endParaRPr lang="en-GB" sz="2000" dirty="0">
              <a:latin typeface="Verdana" panose="020B0604030504040204" pitchFamily="34" charset="0"/>
              <a:ea typeface="Verdana" panose="020B0604030504040204" pitchFamily="34" charset="0"/>
            </a:endParaRPr>
          </a:p>
          <a:p>
            <a:pPr>
              <a:lnSpc>
                <a:spcPct val="115000"/>
              </a:lnSpc>
              <a:spcAft>
                <a:spcPts val="1000"/>
              </a:spcAft>
            </a:pPr>
            <a:r>
              <a:rPr lang="en-IE" sz="2000" u="sng" dirty="0" smtClean="0">
                <a:latin typeface="Verdana" panose="020B0604030504040204" pitchFamily="34" charset="0"/>
                <a:ea typeface="Verdana" panose="020B0604030504040204" pitchFamily="34" charset="0"/>
                <a:hlinkClick r:id="rId7"/>
              </a:rPr>
              <a:t>LEON </a:t>
            </a:r>
            <a:r>
              <a:rPr lang="en-IE" sz="2000" u="sng" dirty="0">
                <a:latin typeface="Verdana" panose="020B0604030504040204" pitchFamily="34" charset="0"/>
                <a:ea typeface="Verdana" panose="020B0604030504040204" pitchFamily="34" charset="0"/>
                <a:hlinkClick r:id="rId7"/>
              </a:rPr>
              <a:t>&amp; Ikea </a:t>
            </a:r>
            <a:r>
              <a:rPr lang="en-IE" sz="2000" u="sng" dirty="0" smtClean="0">
                <a:latin typeface="Verdana" panose="020B0604030504040204" pitchFamily="34" charset="0"/>
                <a:ea typeface="Verdana" panose="020B0604030504040204" pitchFamily="34" charset="0"/>
                <a:hlinkClick r:id="rId7"/>
              </a:rPr>
              <a:t>Food</a:t>
            </a:r>
            <a:endPar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IE" sz="2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IE" sz="1500" dirty="0">
              <a:latin typeface="Verdana" panose="020B0604030504040204" pitchFamily="34" charset="0"/>
              <a:ea typeface="Verdana" panose="020B0604030504040204" pitchFamily="34" charset="0"/>
              <a:cs typeface="Verdana" panose="020B0604030504040204" pitchFamily="34" charset="0"/>
            </a:endParaRPr>
          </a:p>
          <a:p>
            <a:endParaRPr lang="en-IE" sz="1500" dirty="0"/>
          </a:p>
          <a:p>
            <a:endParaRPr lang="en-IE"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2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000" dirty="0">
                <a:latin typeface="Verdana" panose="020B0604030504040204" pitchFamily="34" charset="0"/>
                <a:ea typeface="Verdana" panose="020B0604030504040204" pitchFamily="34" charset="0"/>
              </a:rPr>
              <a:t>“It is not the strongest or the most intelligent who will survive but those who can best manage change.”  </a:t>
            </a:r>
            <a:r>
              <a:rPr lang="en-GB" sz="3600" dirty="0"/>
              <a:t/>
            </a:r>
            <a:br>
              <a:rPr lang="en-GB" sz="3600" dirty="0"/>
            </a:br>
            <a:endParaRPr lang="en-GB" sz="3600" dirty="0"/>
          </a:p>
        </p:txBody>
      </p:sp>
      <p:sp>
        <p:nvSpPr>
          <p:cNvPr id="3" name="Content Placeholder 2"/>
          <p:cNvSpPr>
            <a:spLocks noGrp="1"/>
          </p:cNvSpPr>
          <p:nvPr>
            <p:ph type="body" idx="1"/>
          </p:nvPr>
        </p:nvSpPr>
        <p:spPr>
          <a:xfrm>
            <a:off x="1259632" y="2618190"/>
            <a:ext cx="6347714" cy="1570962"/>
          </a:xfrm>
        </p:spPr>
        <p:txBody>
          <a:bodyPr>
            <a:normAutofit/>
          </a:bodyPr>
          <a:lstStyle/>
          <a:p>
            <a:pPr marL="0" indent="0" algn="r">
              <a:buNone/>
            </a:pPr>
            <a:r>
              <a:rPr lang="en-GB" sz="3000" dirty="0" smtClean="0">
                <a:latin typeface="Verdana" panose="020B0604030504040204" pitchFamily="34" charset="0"/>
                <a:ea typeface="Verdana" panose="020B0604030504040204" pitchFamily="34" charset="0"/>
              </a:rPr>
              <a:t>Charles Darwin </a:t>
            </a:r>
            <a:endParaRPr lang="en-GB" sz="3000"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69" y="4365104"/>
            <a:ext cx="3742456" cy="20842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6"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1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Why important?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9" y="1954808"/>
            <a:ext cx="6347714" cy="4282504"/>
          </a:xfrm>
        </p:spPr>
        <p:txBody>
          <a:bodyPr>
            <a:normAutofit fontScale="92500" lnSpcReduction="20000"/>
          </a:bodyPr>
          <a:lstStyle/>
          <a:p>
            <a:r>
              <a:rPr lang="en-GB" sz="2100" dirty="0">
                <a:latin typeface="Verdana" panose="020B0604030504040204" pitchFamily="34" charset="0"/>
                <a:ea typeface="Verdana" panose="020B0604030504040204" pitchFamily="34" charset="0"/>
              </a:rPr>
              <a:t>A trend is a change or development towards something new or different.</a:t>
            </a:r>
            <a:endParaRPr lang="en-GB" sz="2100" dirty="0" smtClean="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The </a:t>
            </a:r>
            <a:r>
              <a:rPr lang="en-GB" sz="2000" dirty="0">
                <a:latin typeface="Verdana" panose="020B0604030504040204" pitchFamily="34" charset="0"/>
                <a:ea typeface="Verdana" panose="020B0604030504040204" pitchFamily="34" charset="0"/>
              </a:rPr>
              <a:t>hospitality industry is subject to numerous trends and these can have an impact on business success or failure.   </a:t>
            </a:r>
            <a:endParaRPr lang="en-GB" sz="2000" dirty="0" smtClean="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The </a:t>
            </a:r>
            <a:r>
              <a:rPr lang="en-GB" sz="2000" dirty="0">
                <a:latin typeface="Verdana" panose="020B0604030504040204" pitchFamily="34" charset="0"/>
                <a:ea typeface="Verdana" panose="020B0604030504040204" pitchFamily="34" charset="0"/>
              </a:rPr>
              <a:t>ability to recognise trends and adapt to them can help businesses develop and succeed. </a:t>
            </a:r>
            <a:endParaRPr lang="en-GB" sz="2000" dirty="0" smtClean="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Responding to trends can help a business:</a:t>
            </a:r>
          </a:p>
          <a:p>
            <a:pPr lvl="1"/>
            <a:r>
              <a:rPr lang="en-GB" sz="1800" dirty="0" smtClean="0">
                <a:latin typeface="Verdana" panose="020B0604030504040204" pitchFamily="34" charset="0"/>
                <a:ea typeface="Verdana" panose="020B0604030504040204" pitchFamily="34" charset="0"/>
              </a:rPr>
              <a:t>Retain competitive edge </a:t>
            </a:r>
          </a:p>
          <a:p>
            <a:pPr lvl="1"/>
            <a:r>
              <a:rPr lang="en-GB" sz="1800" dirty="0" smtClean="0">
                <a:latin typeface="Verdana" panose="020B0604030504040204" pitchFamily="34" charset="0"/>
                <a:ea typeface="Verdana" panose="020B0604030504040204" pitchFamily="34" charset="0"/>
              </a:rPr>
              <a:t>Meet existing customer needs and attract new customers </a:t>
            </a:r>
          </a:p>
          <a:p>
            <a:pPr lvl="1"/>
            <a:r>
              <a:rPr lang="en-GB" sz="1800" dirty="0" smtClean="0">
                <a:latin typeface="Verdana" panose="020B0604030504040204" pitchFamily="34" charset="0"/>
                <a:ea typeface="Verdana" panose="020B0604030504040204" pitchFamily="34" charset="0"/>
              </a:rPr>
              <a:t>Capitalize on growth opportunities </a:t>
            </a:r>
          </a:p>
          <a:p>
            <a:pPr lvl="1"/>
            <a:r>
              <a:rPr lang="en-GB" sz="1800" dirty="0" smtClean="0">
                <a:latin typeface="Verdana" panose="020B0604030504040204" pitchFamily="34" charset="0"/>
                <a:ea typeface="Verdana" panose="020B0604030504040204" pitchFamily="34" charset="0"/>
              </a:rPr>
              <a:t>Comply with the regulatory environment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5"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2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Current trends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827584" y="1895688"/>
            <a:ext cx="6347714" cy="3880773"/>
          </a:xfrm>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5" y="1930399"/>
            <a:ext cx="6347712" cy="38460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6"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9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Health and Wellbeing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9" y="1628800"/>
            <a:ext cx="6347714" cy="3880773"/>
          </a:xfrm>
        </p:spPr>
        <p:txBody>
          <a:bodyPr/>
          <a:lstStyle/>
          <a:p>
            <a:pPr lvl="1"/>
            <a:r>
              <a:rPr lang="en-GB" sz="1800" dirty="0" smtClean="0">
                <a:latin typeface="Verdana" panose="020B0604030504040204" pitchFamily="34" charset="0"/>
                <a:ea typeface="Verdana" panose="020B0604030504040204" pitchFamily="34" charset="0"/>
              </a:rPr>
              <a:t>Growing </a:t>
            </a:r>
            <a:r>
              <a:rPr lang="en-GB" sz="1800" dirty="0">
                <a:latin typeface="Verdana" panose="020B0604030504040204" pitchFamily="34" charset="0"/>
                <a:ea typeface="Verdana" panose="020B0604030504040204" pitchFamily="34" charset="0"/>
              </a:rPr>
              <a:t>in importance as people become ever more aware of the importance of a balanced diet. </a:t>
            </a:r>
            <a:endParaRPr lang="en-GB" sz="1800" dirty="0" smtClean="0">
              <a:latin typeface="Verdana" panose="020B0604030504040204" pitchFamily="34" charset="0"/>
              <a:ea typeface="Verdana" panose="020B0604030504040204" pitchFamily="34" charset="0"/>
            </a:endParaRPr>
          </a:p>
          <a:p>
            <a:pPr lvl="1"/>
            <a:r>
              <a:rPr lang="en-GB" sz="1800" dirty="0" smtClean="0">
                <a:latin typeface="Verdana" panose="020B0604030504040204" pitchFamily="34" charset="0"/>
                <a:ea typeface="Verdana" panose="020B0604030504040204" pitchFamily="34" charset="0"/>
              </a:rPr>
              <a:t>Alternatives to allergenic foods – </a:t>
            </a:r>
            <a:r>
              <a:rPr lang="en-GB" sz="1800" dirty="0" err="1" smtClean="0">
                <a:latin typeface="Verdana" panose="020B0604030504040204" pitchFamily="34" charset="0"/>
                <a:ea typeface="Verdana" panose="020B0604030504040204" pitchFamily="34" charset="0"/>
              </a:rPr>
              <a:t>eg</a:t>
            </a:r>
            <a:r>
              <a:rPr lang="en-GB" sz="1800" dirty="0" smtClean="0">
                <a:latin typeface="Verdana" panose="020B0604030504040204" pitchFamily="34" charset="0"/>
                <a:ea typeface="Verdana" panose="020B0604030504040204" pitchFamily="34" charset="0"/>
              </a:rPr>
              <a:t> gluten, diary, nuts </a:t>
            </a:r>
          </a:p>
          <a:p>
            <a:pPr lvl="1"/>
            <a:r>
              <a:rPr lang="en-GB" sz="1800" dirty="0" smtClean="0">
                <a:latin typeface="Verdana" panose="020B0604030504040204" pitchFamily="34" charset="0"/>
                <a:ea typeface="Verdana" panose="020B0604030504040204" pitchFamily="34" charset="0"/>
              </a:rPr>
              <a:t>Fermented foods – </a:t>
            </a:r>
            <a:r>
              <a:rPr lang="en-GB" sz="1800" dirty="0" err="1" smtClean="0">
                <a:latin typeface="Verdana" panose="020B0604030504040204" pitchFamily="34" charset="0"/>
                <a:ea typeface="Verdana" panose="020B0604030504040204" pitchFamily="34" charset="0"/>
              </a:rPr>
              <a:t>eg</a:t>
            </a:r>
            <a:r>
              <a:rPr lang="en-GB" sz="1800" dirty="0" smtClean="0">
                <a:latin typeface="Verdana" panose="020B0604030504040204" pitchFamily="34" charset="0"/>
                <a:ea typeface="Verdana" panose="020B0604030504040204" pitchFamily="34" charset="0"/>
              </a:rPr>
              <a:t> pickling and preserving </a:t>
            </a:r>
          </a:p>
          <a:p>
            <a:pPr lvl="1"/>
            <a:r>
              <a:rPr lang="en-GB" sz="1800" dirty="0" smtClean="0">
                <a:latin typeface="Verdana" panose="020B0604030504040204" pitchFamily="34" charset="0"/>
                <a:ea typeface="Verdana" panose="020B0604030504040204" pitchFamily="34" charset="0"/>
              </a:rPr>
              <a:t>Organic &amp; more natural foods – </a:t>
            </a:r>
            <a:r>
              <a:rPr lang="en-GB" sz="1800" dirty="0" err="1" smtClean="0">
                <a:latin typeface="Verdana" panose="020B0604030504040204" pitchFamily="34" charset="0"/>
                <a:ea typeface="Verdana" panose="020B0604030504040204" pitchFamily="34" charset="0"/>
              </a:rPr>
              <a:t>eg</a:t>
            </a:r>
            <a:r>
              <a:rPr lang="en-GB" sz="1800" dirty="0" smtClean="0">
                <a:latin typeface="Verdana" panose="020B0604030504040204" pitchFamily="34" charset="0"/>
                <a:ea typeface="Verdana" panose="020B0604030504040204" pitchFamily="34" charset="0"/>
              </a:rPr>
              <a:t> avoid sugar, refined grains, trans-fats, nitrates, carcinogens &amp; sulphites </a:t>
            </a:r>
          </a:p>
          <a:p>
            <a:pPr lvl="1"/>
            <a:r>
              <a:rPr lang="en-GB" sz="1800" dirty="0" smtClean="0">
                <a:latin typeface="Verdana" panose="020B0604030504040204" pitchFamily="34" charset="0"/>
                <a:ea typeface="Verdana" panose="020B0604030504040204" pitchFamily="34" charset="0"/>
              </a:rPr>
              <a:t>Healthy small plates </a:t>
            </a:r>
          </a:p>
          <a:p>
            <a:pPr marL="457200" lvl="1"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175" y="5229199"/>
            <a:ext cx="2520280" cy="14400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5229199"/>
            <a:ext cx="2357610" cy="139021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7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Food Provenance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8" y="1695159"/>
            <a:ext cx="6347714" cy="4608512"/>
          </a:xfrm>
        </p:spPr>
        <p:txBody>
          <a:bodyPr>
            <a:normAutofit/>
          </a:bodyPr>
          <a:lstStyle/>
          <a:p>
            <a:pPr lvl="1"/>
            <a:r>
              <a:rPr lang="en-GB" sz="1800" dirty="0" smtClean="0">
                <a:latin typeface="Verdana" panose="020B0604030504040204" pitchFamily="34" charset="0"/>
                <a:ea typeface="Verdana" panose="020B0604030504040204" pitchFamily="34" charset="0"/>
              </a:rPr>
              <a:t>Refers to the knowledge of where one’s food is sourced.  </a:t>
            </a:r>
          </a:p>
          <a:p>
            <a:pPr lvl="1"/>
            <a:r>
              <a:rPr lang="en-GB" sz="1800" dirty="0" smtClean="0">
                <a:latin typeface="Verdana" panose="020B0604030504040204" pitchFamily="34" charset="0"/>
                <a:ea typeface="Verdana" panose="020B0604030504040204" pitchFamily="34" charset="0"/>
              </a:rPr>
              <a:t>Local </a:t>
            </a:r>
            <a:r>
              <a:rPr lang="en-GB" sz="1800" dirty="0">
                <a:latin typeface="Verdana" panose="020B0604030504040204" pitchFamily="34" charset="0"/>
                <a:ea typeface="Verdana" panose="020B0604030504040204" pitchFamily="34" charset="0"/>
              </a:rPr>
              <a:t>food can provide freshness, reduce food miles, offer benefits to local farmers and </a:t>
            </a:r>
            <a:r>
              <a:rPr lang="en-GB" sz="1800" dirty="0" smtClean="0">
                <a:latin typeface="Verdana" panose="020B0604030504040204" pitchFamily="34" charset="0"/>
                <a:ea typeface="Verdana" panose="020B0604030504040204" pitchFamily="34" charset="0"/>
              </a:rPr>
              <a:t>their communities </a:t>
            </a:r>
            <a:r>
              <a:rPr lang="en-GB" sz="1800" dirty="0">
                <a:latin typeface="Verdana" panose="020B0604030504040204" pitchFamily="34" charset="0"/>
                <a:ea typeface="Verdana" panose="020B0604030504040204" pitchFamily="34" charset="0"/>
              </a:rPr>
              <a:t>and </a:t>
            </a:r>
            <a:r>
              <a:rPr lang="en-GB" sz="1800" dirty="0" smtClean="0">
                <a:latin typeface="Verdana" panose="020B0604030504040204" pitchFamily="34" charset="0"/>
                <a:ea typeface="Verdana" panose="020B0604030504040204" pitchFamily="34" charset="0"/>
              </a:rPr>
              <a:t>connect </a:t>
            </a:r>
            <a:r>
              <a:rPr lang="en-GB" sz="1800" dirty="0">
                <a:latin typeface="Verdana" panose="020B0604030504040204" pitchFamily="34" charset="0"/>
                <a:ea typeface="Verdana" panose="020B0604030504040204" pitchFamily="34" charset="0"/>
              </a:rPr>
              <a:t>consumers with where their food comes from</a:t>
            </a:r>
            <a:r>
              <a:rPr lang="en-GB" sz="1800" dirty="0" smtClean="0">
                <a:latin typeface="Verdana" panose="020B0604030504040204" pitchFamily="34" charset="0"/>
                <a:ea typeface="Verdana" panose="020B0604030504040204" pitchFamily="34" charset="0"/>
              </a:rPr>
              <a:t>.</a:t>
            </a:r>
            <a:endParaRPr lang="en-GB" sz="1800" dirty="0">
              <a:latin typeface="Verdana" panose="020B0604030504040204" pitchFamily="34" charset="0"/>
              <a:ea typeface="Verdana" panose="020B0604030504040204" pitchFamily="34" charset="0"/>
            </a:endParaRPr>
          </a:p>
          <a:p>
            <a:pPr lvl="1"/>
            <a:r>
              <a:rPr lang="en-GB" sz="1800" dirty="0" smtClean="0">
                <a:latin typeface="Verdana" panose="020B0604030504040204" pitchFamily="34" charset="0"/>
                <a:ea typeface="Verdana" panose="020B0604030504040204" pitchFamily="34" charset="0"/>
              </a:rPr>
              <a:t>Farmer’s markets are making it easier to connect with local producers.  </a:t>
            </a:r>
          </a:p>
          <a:p>
            <a:pPr lvl="1"/>
            <a:r>
              <a:rPr lang="en-GB" sz="1800" dirty="0" smtClean="0">
                <a:latin typeface="Verdana" panose="020B0604030504040204" pitchFamily="34" charset="0"/>
                <a:ea typeface="Verdana" panose="020B0604030504040204" pitchFamily="34" charset="0"/>
              </a:rPr>
              <a:t>Hyper-local food –food service business that grows produce on their own property.   </a:t>
            </a:r>
            <a:endParaRPr lang="en-GB" sz="1800" dirty="0">
              <a:latin typeface="Verdana" panose="020B0604030504040204" pitchFamily="34" charset="0"/>
              <a:ea typeface="Verdana" panose="020B0604030504040204" pitchFamily="34" charset="0"/>
            </a:endParaRPr>
          </a:p>
          <a:p>
            <a:pPr lvl="1"/>
            <a:r>
              <a:rPr lang="en-GB" sz="1800" dirty="0" smtClean="0">
                <a:latin typeface="Verdana" panose="020B0604030504040204" pitchFamily="34" charset="0"/>
                <a:ea typeface="Verdana" panose="020B0604030504040204" pitchFamily="34" charset="0"/>
              </a:rPr>
              <a:t>Case study example - Northern </a:t>
            </a:r>
            <a:r>
              <a:rPr lang="en-GB" sz="1800" dirty="0">
                <a:latin typeface="Verdana" panose="020B0604030504040204" pitchFamily="34" charset="0"/>
                <a:ea typeface="Verdana" panose="020B0604030504040204" pitchFamily="34" charset="0"/>
              </a:rPr>
              <a:t>Ireland's Year of Food and Drink 2016 was a celebration and showcase of the local food heritage and </a:t>
            </a:r>
            <a:r>
              <a:rPr lang="en-GB" sz="1800" dirty="0" smtClean="0">
                <a:latin typeface="Verdana" panose="020B0604030504040204" pitchFamily="34" charset="0"/>
                <a:ea typeface="Verdana" panose="020B0604030504040204" pitchFamily="34" charset="0"/>
              </a:rPr>
              <a:t>produce. </a:t>
            </a:r>
            <a:endParaRPr lang="en-GB" sz="1800" dirty="0">
              <a:latin typeface="Verdana" panose="020B0604030504040204" pitchFamily="34" charset="0"/>
              <a:ea typeface="Verdana" panose="020B0604030504040204" pitchFamily="34" charset="0"/>
            </a:endParaRPr>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7075">
            <a:off x="6692550" y="5375720"/>
            <a:ext cx="2285614" cy="12488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6"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Ethical/sustainable sourcing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26759" y="1886873"/>
            <a:ext cx="6347714" cy="3880773"/>
          </a:xfrm>
        </p:spPr>
        <p:txBody>
          <a:bodyPr>
            <a:normAutofit fontScale="92500" lnSpcReduction="10000"/>
          </a:bodyPr>
          <a:lstStyle/>
          <a:p>
            <a:pPr lvl="1"/>
            <a:r>
              <a:rPr lang="en-GB" dirty="0" smtClean="0">
                <a:latin typeface="Verdana" panose="020B0604030504040204" pitchFamily="34" charset="0"/>
                <a:ea typeface="Verdana" panose="020B0604030504040204" pitchFamily="34" charset="0"/>
              </a:rPr>
              <a:t>Consumers are looking for trust in the food supply chain </a:t>
            </a:r>
          </a:p>
          <a:p>
            <a:pPr lvl="1"/>
            <a:r>
              <a:rPr lang="en-GB" dirty="0" smtClean="0">
                <a:latin typeface="Verdana" panose="020B0604030504040204" pitchFamily="34" charset="0"/>
                <a:ea typeface="Verdana" panose="020B0604030504040204" pitchFamily="34" charset="0"/>
              </a:rPr>
              <a:t>Ethical/sustainable sourcing is the process </a:t>
            </a:r>
            <a:r>
              <a:rPr lang="en-GB" dirty="0">
                <a:latin typeface="Verdana" panose="020B0604030504040204" pitchFamily="34" charset="0"/>
                <a:ea typeface="Verdana" panose="020B0604030504040204" pitchFamily="34" charset="0"/>
              </a:rPr>
              <a:t>of selecting </a:t>
            </a:r>
            <a:r>
              <a:rPr lang="en-GB" dirty="0" smtClean="0">
                <a:latin typeface="Verdana" panose="020B0604030504040204" pitchFamily="34" charset="0"/>
                <a:ea typeface="Verdana" panose="020B0604030504040204" pitchFamily="34" charset="0"/>
              </a:rPr>
              <a:t>suppliers/products which </a:t>
            </a:r>
            <a:r>
              <a:rPr lang="en-GB" dirty="0">
                <a:latin typeface="Verdana" panose="020B0604030504040204" pitchFamily="34" charset="0"/>
                <a:ea typeface="Verdana" panose="020B0604030504040204" pitchFamily="34" charset="0"/>
              </a:rPr>
              <a:t>goes beyond economic considerations and takes into account environmental, social and ethical factors as </a:t>
            </a:r>
            <a:r>
              <a:rPr lang="en-GB" dirty="0" smtClean="0">
                <a:latin typeface="Verdana" panose="020B0604030504040204" pitchFamily="34" charset="0"/>
                <a:ea typeface="Verdana" panose="020B0604030504040204" pitchFamily="34" charset="0"/>
              </a:rPr>
              <a:t>well</a:t>
            </a:r>
          </a:p>
          <a:p>
            <a:pPr lvl="1"/>
            <a:r>
              <a:rPr lang="en-GB" dirty="0" smtClean="0">
                <a:latin typeface="Verdana" panose="020B0604030504040204" pitchFamily="34" charset="0"/>
                <a:ea typeface="Verdana" panose="020B0604030504040204" pitchFamily="34" charset="0"/>
              </a:rPr>
              <a:t>A number of certification schemes guarantee defined standards of food safety or animal welfare </a:t>
            </a:r>
            <a:endParaRPr lang="en-GB" dirty="0">
              <a:latin typeface="Verdana" panose="020B0604030504040204" pitchFamily="34" charset="0"/>
              <a:ea typeface="Verdana" panose="020B0604030504040204" pitchFamily="34" charset="0"/>
            </a:endParaRPr>
          </a:p>
          <a:p>
            <a:pPr lvl="1"/>
            <a:r>
              <a:rPr lang="en-GB" dirty="0" smtClean="0">
                <a:latin typeface="Verdana" panose="020B0604030504040204" pitchFamily="34" charset="0"/>
                <a:ea typeface="Verdana" panose="020B0604030504040204" pitchFamily="34" charset="0"/>
              </a:rPr>
              <a:t>Red Tractor in the UK is a farm </a:t>
            </a:r>
            <a:r>
              <a:rPr lang="en-GB" dirty="0">
                <a:latin typeface="Verdana" panose="020B0604030504040204" pitchFamily="34" charset="0"/>
                <a:ea typeface="Verdana" panose="020B0604030504040204" pitchFamily="34" charset="0"/>
              </a:rPr>
              <a:t>and food assurance scheme that provides traceable, safe food</a:t>
            </a:r>
            <a:r>
              <a:rPr lang="en-GB" dirty="0" smtClean="0">
                <a:latin typeface="Verdana" panose="020B0604030504040204" pitchFamily="34" charset="0"/>
                <a:ea typeface="Verdana" panose="020B0604030504040204" pitchFamily="34" charset="0"/>
              </a:rPr>
              <a:t>.</a:t>
            </a:r>
          </a:p>
          <a:p>
            <a:pPr lvl="1"/>
            <a:r>
              <a:rPr lang="en-GB" dirty="0" smtClean="0">
                <a:latin typeface="Verdana" panose="020B0604030504040204" pitchFamily="34" charset="0"/>
                <a:ea typeface="Verdana" panose="020B0604030504040204" pitchFamily="34" charset="0"/>
              </a:rPr>
              <a:t>The </a:t>
            </a:r>
            <a:r>
              <a:rPr lang="en-GB" dirty="0">
                <a:latin typeface="Verdana" panose="020B0604030504040204" pitchFamily="34" charset="0"/>
                <a:ea typeface="Verdana" panose="020B0604030504040204" pitchFamily="34" charset="0"/>
              </a:rPr>
              <a:t>blue fish label is only applied to wild fish or seafood from fisheries that have been certified to the MSC Fisheries Standard, a science-based set of requirements for sustainable fishing</a:t>
            </a:r>
            <a:r>
              <a:rPr lang="en-GB" dirty="0" smtClean="0">
                <a:latin typeface="Verdana" panose="020B0604030504040204" pitchFamily="34" charset="0"/>
                <a:ea typeface="Verdana" panose="020B0604030504040204" pitchFamily="34" charset="0"/>
              </a:rPr>
              <a:t>.</a:t>
            </a:r>
          </a:p>
          <a:p>
            <a:pPr lvl="1"/>
            <a:r>
              <a:rPr lang="en-GB" dirty="0" smtClean="0">
                <a:latin typeface="Verdana" panose="020B0604030504040204" pitchFamily="34" charset="0"/>
                <a:ea typeface="Verdana" panose="020B0604030504040204" pitchFamily="34" charset="0"/>
              </a:rPr>
              <a:t>Fair Trade certification ensures that farmers are treated justly and paid fairly for their work  </a:t>
            </a:r>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488" y="5767646"/>
            <a:ext cx="943275" cy="10488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500" y="5945284"/>
            <a:ext cx="2171700" cy="762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5767646"/>
            <a:ext cx="1114619" cy="9339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5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Verdana" panose="020B0604030504040204" pitchFamily="34" charset="0"/>
                <a:ea typeface="Verdana" panose="020B0604030504040204" pitchFamily="34" charset="0"/>
              </a:rPr>
              <a:t>Foraging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8" y="1898040"/>
            <a:ext cx="6347714" cy="3880773"/>
          </a:xfrm>
        </p:spPr>
        <p:txBody>
          <a:bodyPr/>
          <a:lstStyle/>
          <a:p>
            <a:r>
              <a:rPr lang="en-GB" sz="2000" dirty="0">
                <a:latin typeface="Verdana" panose="020B0604030504040204" pitchFamily="34" charset="0"/>
                <a:ea typeface="Verdana" panose="020B0604030504040204" pitchFamily="34" charset="0"/>
              </a:rPr>
              <a:t>Foraging is searching for wild food </a:t>
            </a:r>
            <a:r>
              <a:rPr lang="en-GB" sz="2000" dirty="0" smtClean="0">
                <a:latin typeface="Verdana" panose="020B0604030504040204" pitchFamily="34" charset="0"/>
                <a:ea typeface="Verdana" panose="020B0604030504040204" pitchFamily="34" charset="0"/>
              </a:rPr>
              <a:t>resources and is becoming popular as people want to know more about our food and how it affects the environment </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429000"/>
            <a:ext cx="3312368" cy="3222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9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rPr>
              <a:t>Lifestyle choices </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592478" y="1930400"/>
            <a:ext cx="6347714" cy="4770924"/>
          </a:xfrm>
        </p:spPr>
        <p:txBody>
          <a:bodyPr>
            <a:normAutofit/>
          </a:bodyPr>
          <a:lstStyle/>
          <a:p>
            <a:pPr marL="0" indent="0">
              <a:buNone/>
            </a:pPr>
            <a:r>
              <a:rPr lang="en-GB" dirty="0">
                <a:latin typeface="Verdana" panose="020B0604030504040204" pitchFamily="34" charset="0"/>
                <a:ea typeface="Verdana" panose="020B0604030504040204" pitchFamily="34" charset="0"/>
              </a:rPr>
              <a:t>Lifestyle choices reflect changing attitudes towards health, community and the environment. </a:t>
            </a:r>
            <a:endParaRPr lang="en-GB" dirty="0" smtClean="0">
              <a:latin typeface="Verdana" panose="020B0604030504040204" pitchFamily="34" charset="0"/>
              <a:ea typeface="Verdana" panose="020B0604030504040204" pitchFamily="34" charset="0"/>
            </a:endParaRPr>
          </a:p>
          <a:p>
            <a:r>
              <a:rPr lang="en-GB" dirty="0" smtClean="0">
                <a:latin typeface="Verdana" panose="020B0604030504040204" pitchFamily="34" charset="0"/>
                <a:ea typeface="Verdana" panose="020B0604030504040204" pitchFamily="34" charset="0"/>
              </a:rPr>
              <a:t>Veganism – the practice of abstaining from the use of animal products in the diet </a:t>
            </a:r>
          </a:p>
          <a:p>
            <a:r>
              <a:rPr lang="en-GB" dirty="0" smtClean="0">
                <a:latin typeface="Verdana" panose="020B0604030504040204" pitchFamily="34" charset="0"/>
                <a:ea typeface="Verdana" panose="020B0604030504040204" pitchFamily="34" charset="0"/>
              </a:rPr>
              <a:t>Vegetarian – a person who does not eat meat or fish for moral, religious or health reasons </a:t>
            </a:r>
          </a:p>
          <a:p>
            <a:r>
              <a:rPr lang="en-GB" dirty="0" smtClean="0">
                <a:latin typeface="Verdana" panose="020B0604030504040204" pitchFamily="34" charset="0"/>
                <a:ea typeface="Verdana" panose="020B0604030504040204" pitchFamily="34" charset="0"/>
              </a:rPr>
              <a:t>Plant-based eating – a diet that focuses on foods derived from plant sources </a:t>
            </a:r>
            <a:r>
              <a:rPr lang="en-GB" dirty="0" err="1" smtClean="0">
                <a:latin typeface="Verdana" panose="020B0604030504040204" pitchFamily="34" charset="0"/>
                <a:ea typeface="Verdana" panose="020B0604030504040204" pitchFamily="34" charset="0"/>
              </a:rPr>
              <a:t>eg</a:t>
            </a:r>
            <a:r>
              <a:rPr lang="en-GB" dirty="0" smtClean="0">
                <a:latin typeface="Verdana" panose="020B0604030504040204" pitchFamily="34" charset="0"/>
                <a:ea typeface="Verdana" panose="020B0604030504040204" pitchFamily="34" charset="0"/>
              </a:rPr>
              <a:t> fruit, vegetables, grains, pulses, nuts &amp; meat substitutes such as soy products </a:t>
            </a:r>
          </a:p>
          <a:p>
            <a:r>
              <a:rPr lang="en-GB" dirty="0" smtClean="0">
                <a:latin typeface="Verdana" panose="020B0604030504040204" pitchFamily="34" charset="0"/>
                <a:ea typeface="Verdana" panose="020B0604030504040204" pitchFamily="34" charset="0"/>
              </a:rPr>
              <a:t>Raw </a:t>
            </a:r>
            <a:r>
              <a:rPr lang="en-GB" dirty="0" err="1" smtClean="0">
                <a:latin typeface="Verdana" panose="020B0604030504040204" pitchFamily="34" charset="0"/>
                <a:ea typeface="Verdana" panose="020B0604030504040204" pitchFamily="34" charset="0"/>
              </a:rPr>
              <a:t>foodism</a:t>
            </a:r>
            <a:r>
              <a:rPr lang="en-GB" dirty="0" smtClean="0">
                <a:latin typeface="Verdana" panose="020B0604030504040204" pitchFamily="34" charset="0"/>
                <a:ea typeface="Verdana" panose="020B0604030504040204" pitchFamily="34" charset="0"/>
              </a:rPr>
              <a:t> – dietary process of eating only/mostly food that is uncooked and unprocessed </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897696"/>
            <a:ext cx="2390775" cy="18036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1BB733D048848AC720D443736D90A" ma:contentTypeVersion="2" ma:contentTypeDescription="Create a new document." ma:contentTypeScope="" ma:versionID="c15fac9aeb42be5b75a51d8de09de9b4">
  <xsd:schema xmlns:xsd="http://www.w3.org/2001/XMLSchema" xmlns:xs="http://www.w3.org/2001/XMLSchema" xmlns:p="http://schemas.microsoft.com/office/2006/metadata/properties" xmlns:ns2="f3f6c1cd-738b-4126-8b39-8f67d1beedf0" targetNamespace="http://schemas.microsoft.com/office/2006/metadata/properties" ma:root="true" ma:fieldsID="5e25deb19bfc11d761f22dfc2de6be65" ns2:_="">
    <xsd:import namespace="f3f6c1cd-738b-4126-8b39-8f67d1beed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6c1cd-738b-4126-8b39-8f67d1bee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4E6DDD-51DD-4DC4-93FB-D2F2502F6AA9}"/>
</file>

<file path=customXml/itemProps2.xml><?xml version="1.0" encoding="utf-8"?>
<ds:datastoreItem xmlns:ds="http://schemas.openxmlformats.org/officeDocument/2006/customXml" ds:itemID="{C2E2146E-D411-4511-927B-316D20D1E2AA}"/>
</file>

<file path=customXml/itemProps3.xml><?xml version="1.0" encoding="utf-8"?>
<ds:datastoreItem xmlns:ds="http://schemas.openxmlformats.org/officeDocument/2006/customXml" ds:itemID="{E17C8E08-6FA6-4EF9-8B0A-AB6031E1E334}"/>
</file>

<file path=docProps/app.xml><?xml version="1.0" encoding="utf-8"?>
<Properties xmlns="http://schemas.openxmlformats.org/officeDocument/2006/extended-properties" xmlns:vt="http://schemas.openxmlformats.org/officeDocument/2006/docPropsVTypes">
  <Template>Facet</Template>
  <TotalTime>31347</TotalTime>
  <Words>1914</Words>
  <Application>Microsoft Office PowerPoint</Application>
  <PresentationFormat>On-screen Show (4:3)</PresentationFormat>
  <Paragraphs>153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Verdana</vt:lpstr>
      <vt:lpstr>Wingdings 3</vt:lpstr>
      <vt:lpstr>Facet</vt:lpstr>
      <vt:lpstr> Unit 4 Trends and Lifestyles   </vt:lpstr>
      <vt:lpstr>“It is not the strongest or the most intelligent who will survive but those who can best manage change.”   </vt:lpstr>
      <vt:lpstr>Why important?  </vt:lpstr>
      <vt:lpstr>Current trends  </vt:lpstr>
      <vt:lpstr>Health and Wellbeing  </vt:lpstr>
      <vt:lpstr>Food Provenance </vt:lpstr>
      <vt:lpstr>Ethical/sustainable sourcing </vt:lpstr>
      <vt:lpstr>Foraging </vt:lpstr>
      <vt:lpstr>Lifestyle choices </vt:lpstr>
      <vt:lpstr>How can businesses respond to shifting consumer values?  </vt:lpstr>
      <vt:lpstr>Increasing importance of millennials </vt:lpstr>
      <vt:lpstr>Transparency in labelling </vt:lpstr>
      <vt:lpstr>Energy, Water &amp; Waste  </vt:lpstr>
      <vt:lpstr>Training &amp; Technology </vt:lpstr>
      <vt:lpstr>Taking Action </vt:lpstr>
      <vt:lpstr>Taking Action </vt:lpstr>
      <vt:lpstr>Case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Sustainable Management in Catering Operations</dc:title>
  <dc:creator>Mary</dc:creator>
  <cp:lastModifiedBy>Wiggins, Simon</cp:lastModifiedBy>
  <cp:revision>251</cp:revision>
  <dcterms:created xsi:type="dcterms:W3CDTF">2018-12-07T13:27:36Z</dcterms:created>
  <dcterms:modified xsi:type="dcterms:W3CDTF">2019-04-01T13:55:01Z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0x0101006371BB733D048848AC720D443736D90A</vt:lpwstr>
  </property>
</Properties>
</file>